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69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7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15-09-14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15-09-14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15-09-14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15-09-14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15-09-14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81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Resistance </a:t>
            </a:r>
            <a:r>
              <a:rPr lang="en-US" b="1" dirty="0" smtClean="0"/>
              <a:t>Stage </a:t>
            </a:r>
            <a:r>
              <a:rPr lang="en-US" dirty="0" smtClean="0"/>
              <a:t>- the </a:t>
            </a:r>
            <a:r>
              <a:rPr lang="en-US" dirty="0"/>
              <a:t>body tries to recover from stress </a:t>
            </a:r>
            <a:r>
              <a:rPr lang="en-US" dirty="0" smtClean="0"/>
              <a:t>reaction </a:t>
            </a:r>
            <a:r>
              <a:rPr lang="en-US" dirty="0"/>
              <a:t>and return to homeostasis, or normal functioning. </a:t>
            </a:r>
            <a:r>
              <a:rPr lang="en-US" dirty="0" smtClean="0"/>
              <a:t>Sometimes </a:t>
            </a:r>
            <a:r>
              <a:rPr lang="en-US" dirty="0"/>
              <a:t>this happens right </a:t>
            </a:r>
            <a:r>
              <a:rPr lang="en-US" dirty="0" smtClean="0"/>
              <a:t>away</a:t>
            </a:r>
            <a:r>
              <a:rPr lang="en-US" dirty="0"/>
              <a:t>, as when a runner runs </a:t>
            </a:r>
            <a:r>
              <a:rPr lang="en-US" dirty="0" smtClean="0"/>
              <a:t>a </a:t>
            </a:r>
            <a:r>
              <a:rPr lang="en-US" dirty="0"/>
              <a:t>race and then is done with </a:t>
            </a:r>
            <a:r>
              <a:rPr lang="en-US" dirty="0" smtClean="0"/>
              <a:t>the </a:t>
            </a:r>
            <a:r>
              <a:rPr lang="en-US" dirty="0"/>
              <a:t>race. Also, when you feel </a:t>
            </a:r>
            <a:r>
              <a:rPr lang="en-US" dirty="0" smtClean="0"/>
              <a:t>nervous </a:t>
            </a:r>
            <a:r>
              <a:rPr lang="en-US" dirty="0"/>
              <a:t>and then realize </a:t>
            </a:r>
            <a:r>
              <a:rPr lang="en-US" dirty="0" smtClean="0"/>
              <a:t>everything </a:t>
            </a:r>
            <a:r>
              <a:rPr lang="en-US" dirty="0"/>
              <a:t>is okay (a police man </a:t>
            </a:r>
            <a:r>
              <a:rPr lang="en-US" dirty="0" smtClean="0"/>
              <a:t>follows </a:t>
            </a:r>
            <a:r>
              <a:rPr lang="en-US" dirty="0"/>
              <a:t>you, you think you are speeding, then he passes you </a:t>
            </a:r>
            <a:r>
              <a:rPr lang="en-US" dirty="0" smtClean="0"/>
              <a:t>and </a:t>
            </a:r>
            <a:r>
              <a:rPr lang="en-US" dirty="0"/>
              <a:t>pulls over someone else). You can immediately feel </a:t>
            </a:r>
            <a:r>
              <a:rPr lang="en-US" dirty="0" smtClean="0"/>
              <a:t>your </a:t>
            </a:r>
            <a:r>
              <a:rPr lang="en-US" dirty="0"/>
              <a:t>body relax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/>
              <a:t>Homeostasis</a:t>
            </a:r>
            <a:r>
              <a:rPr lang="en-US" dirty="0" smtClean="0"/>
              <a:t>: Maintaining of balance in a system of functions.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Smoking, drinking, or taking </a:t>
            </a:r>
            <a:r>
              <a:rPr lang="en-US" dirty="0" smtClean="0"/>
              <a:t>drugs </a:t>
            </a:r>
            <a:r>
              <a:rPr lang="en-US" dirty="0"/>
              <a:t>are all ways of masking </a:t>
            </a:r>
            <a:r>
              <a:rPr lang="en-US" dirty="0" smtClean="0"/>
              <a:t>feelings </a:t>
            </a:r>
            <a:r>
              <a:rPr lang="en-US" dirty="0"/>
              <a:t>while attempting to </a:t>
            </a:r>
            <a:r>
              <a:rPr lang="en-US" dirty="0" smtClean="0"/>
              <a:t>relieve stress.</a:t>
            </a:r>
            <a:endParaRPr lang="en-US" dirty="0"/>
          </a:p>
          <a:p>
            <a:r>
              <a:rPr lang="en-US" dirty="0"/>
              <a:t>If this is the </a:t>
            </a:r>
            <a:r>
              <a:rPr lang="en-US" dirty="0" smtClean="0"/>
              <a:t>only </a:t>
            </a:r>
            <a:r>
              <a:rPr lang="en-US" dirty="0"/>
              <a:t>they have learned to deal </a:t>
            </a:r>
            <a:r>
              <a:rPr lang="en-US" dirty="0" smtClean="0"/>
              <a:t>with </a:t>
            </a:r>
            <a:r>
              <a:rPr lang="en-US" dirty="0"/>
              <a:t>stressors, an addiction is </a:t>
            </a:r>
            <a:r>
              <a:rPr lang="en-US" dirty="0" smtClean="0"/>
              <a:t>likely</a:t>
            </a:r>
            <a:r>
              <a:rPr lang="en-US" dirty="0"/>
              <a:t>. After the </a:t>
            </a:r>
            <a:r>
              <a:rPr lang="en-US" dirty="0" smtClean="0"/>
              <a:t>person </a:t>
            </a:r>
            <a:r>
              <a:rPr lang="en-US" dirty="0"/>
              <a:t>is sober </a:t>
            </a:r>
            <a:r>
              <a:rPr lang="en-US" dirty="0" smtClean="0"/>
              <a:t>again</a:t>
            </a:r>
            <a:r>
              <a:rPr lang="en-US" dirty="0"/>
              <a:t>, the body still must </a:t>
            </a:r>
            <a:r>
              <a:rPr lang="en-US" dirty="0" smtClean="0"/>
              <a:t>cope with </a:t>
            </a:r>
            <a:r>
              <a:rPr lang="en-US" dirty="0"/>
              <a:t>the stress. If the body </a:t>
            </a:r>
            <a:r>
              <a:rPr lang="en-US" dirty="0" smtClean="0"/>
              <a:t>cannot </a:t>
            </a:r>
            <a:r>
              <a:rPr lang="en-US" dirty="0"/>
              <a:t>rid itself of excess stress, the body goes on to the </a:t>
            </a:r>
            <a:r>
              <a:rPr lang="en-US" dirty="0" smtClean="0"/>
              <a:t>third </a:t>
            </a:r>
            <a:r>
              <a:rPr lang="en-US" dirty="0"/>
              <a:t>stage of the general adaptation </a:t>
            </a:r>
            <a:r>
              <a:rPr lang="en-US" dirty="0" smtClean="0"/>
              <a:t>syndrome……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49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exhaustion</a:t>
            </a:r>
            <a:endParaRPr lang="en-US" dirty="0"/>
          </a:p>
        </p:txBody>
      </p:sp>
      <p:pic>
        <p:nvPicPr>
          <p:cNvPr id="4" name="Content Placeholder 3" descr="Man-Asleep-at-Desk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2" r="406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7994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exhaustion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person does </a:t>
            </a:r>
            <a:r>
              <a:rPr lang="en-US" dirty="0" smtClean="0"/>
              <a:t>not </a:t>
            </a:r>
            <a:r>
              <a:rPr lang="en-US" dirty="0"/>
              <a:t>utilize adequate </a:t>
            </a:r>
            <a:r>
              <a:rPr lang="en-US" dirty="0" smtClean="0"/>
              <a:t>coping </a:t>
            </a:r>
            <a:r>
              <a:rPr lang="en-US" dirty="0"/>
              <a:t>strategies, their </a:t>
            </a:r>
            <a:r>
              <a:rPr lang="en-US" dirty="0" smtClean="0"/>
              <a:t>body goes </a:t>
            </a:r>
            <a:r>
              <a:rPr lang="en-US" dirty="0"/>
              <a:t>into the exhaustion </a:t>
            </a:r>
            <a:r>
              <a:rPr lang="en-US" dirty="0" smtClean="0"/>
              <a:t>phase</a:t>
            </a:r>
            <a:r>
              <a:rPr lang="en-US" dirty="0"/>
              <a:t>. This is when they may </a:t>
            </a:r>
            <a:r>
              <a:rPr lang="en-US" dirty="0" smtClean="0"/>
              <a:t>become </a:t>
            </a:r>
            <a:r>
              <a:rPr lang="en-US" dirty="0"/>
              <a:t>ill, have high blood </a:t>
            </a:r>
            <a:r>
              <a:rPr lang="en-US" dirty="0" smtClean="0"/>
              <a:t>pressure</a:t>
            </a:r>
            <a:r>
              <a:rPr lang="en-US" dirty="0"/>
              <a:t>, a heart attack, or even </a:t>
            </a:r>
            <a:r>
              <a:rPr lang="en-US" dirty="0" smtClean="0"/>
              <a:t>die</a:t>
            </a:r>
            <a:r>
              <a:rPr lang="en-US" dirty="0"/>
              <a:t>. The person will be less </a:t>
            </a:r>
            <a:r>
              <a:rPr lang="en-US" dirty="0" smtClean="0"/>
              <a:t>able </a:t>
            </a:r>
            <a:r>
              <a:rPr lang="en-US" dirty="0"/>
              <a:t>to resist new stressors </a:t>
            </a:r>
            <a:r>
              <a:rPr lang="en-US" dirty="0" smtClean="0"/>
              <a:t>and </a:t>
            </a:r>
            <a:r>
              <a:rPr lang="en-US" dirty="0"/>
              <a:t>will become stressed easily </a:t>
            </a:r>
            <a:r>
              <a:rPr lang="en-US" dirty="0" smtClean="0"/>
              <a:t>by </a:t>
            </a:r>
            <a:r>
              <a:rPr lang="en-US" dirty="0"/>
              <a:t>inconsequential </a:t>
            </a:r>
            <a:r>
              <a:rPr lang="en-US" dirty="0" smtClean="0"/>
              <a:t>things.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04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How can cortisol have a positive effect on the body? How does too much cortisol have a poor effect on the body?</a:t>
            </a:r>
          </a:p>
          <a:p>
            <a:r>
              <a:rPr lang="en-US" dirty="0" smtClean="0"/>
              <a:t>2) Why are Type-A personalities at such a larger risk for heart disease?</a:t>
            </a:r>
          </a:p>
          <a:p>
            <a:r>
              <a:rPr lang="en-US" dirty="0" smtClean="0"/>
              <a:t>3) What effect does Stress have on the immune system? Why does this increase one’s chance of sickness?</a:t>
            </a:r>
          </a:p>
          <a:p>
            <a:r>
              <a:rPr lang="en-US" dirty="0" smtClean="0"/>
              <a:t>4) Brainstorm as many positive ways to manage stress as you can in a small group. Then, brainstorm all of the negative ways to </a:t>
            </a:r>
            <a:r>
              <a:rPr lang="en-US" smtClean="0"/>
              <a:t>manage stress.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Stress is </a:t>
            </a:r>
            <a:r>
              <a:rPr lang="en-US" dirty="0"/>
              <a:t>the effect that any situation </a:t>
            </a:r>
            <a:r>
              <a:rPr lang="en-US" dirty="0" smtClean="0"/>
              <a:t>or </a:t>
            </a:r>
            <a:r>
              <a:rPr lang="en-US" dirty="0"/>
              <a:t>event has on the body and mind. </a:t>
            </a:r>
            <a:r>
              <a:rPr lang="en-US" dirty="0" smtClean="0"/>
              <a:t>Stress </a:t>
            </a:r>
            <a:r>
              <a:rPr lang="en-US" dirty="0"/>
              <a:t>is change that must be adjusted to. Stressful events include injury, </a:t>
            </a:r>
            <a:r>
              <a:rPr lang="en-US" dirty="0" smtClean="0"/>
              <a:t>illness</a:t>
            </a:r>
            <a:r>
              <a:rPr lang="en-US" dirty="0"/>
              <a:t>, or the death of a loved </a:t>
            </a:r>
            <a:r>
              <a:rPr lang="en-US" dirty="0" smtClean="0"/>
              <a:t>one.</a:t>
            </a:r>
          </a:p>
          <a:p>
            <a:r>
              <a:rPr lang="en-US" dirty="0" smtClean="0"/>
              <a:t> </a:t>
            </a:r>
            <a:r>
              <a:rPr lang="en-US" dirty="0"/>
              <a:t>These are negative events, but </a:t>
            </a:r>
            <a:r>
              <a:rPr lang="en-US" dirty="0" smtClean="0"/>
              <a:t>stressful </a:t>
            </a:r>
            <a:r>
              <a:rPr lang="en-US" dirty="0"/>
              <a:t>events can also be those </a:t>
            </a:r>
            <a:r>
              <a:rPr lang="en-US" dirty="0" smtClean="0"/>
              <a:t>things </a:t>
            </a:r>
            <a:r>
              <a:rPr lang="en-US" dirty="0"/>
              <a:t>that are positive, such as </a:t>
            </a:r>
            <a:r>
              <a:rPr lang="en-US" dirty="0" smtClean="0"/>
              <a:t>graduating </a:t>
            </a:r>
            <a:r>
              <a:rPr lang="en-US" dirty="0"/>
              <a:t>from high school, </a:t>
            </a:r>
            <a:r>
              <a:rPr lang="en-US" dirty="0" smtClean="0"/>
              <a:t>getting </a:t>
            </a:r>
            <a:r>
              <a:rPr lang="en-US" dirty="0"/>
              <a:t>a new job, or moving to a new </a:t>
            </a:r>
            <a:r>
              <a:rPr lang="en-US" dirty="0" smtClean="0"/>
              <a:t>home</a:t>
            </a:r>
            <a:r>
              <a:rPr lang="en-US" dirty="0"/>
              <a:t>. Sources of stress can come from the environment or the body.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99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two types of stress: </a:t>
            </a:r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arenR"/>
            </a:pPr>
            <a:r>
              <a:rPr lang="en-US" dirty="0" smtClean="0"/>
              <a:t>Eustress- </a:t>
            </a:r>
            <a:r>
              <a:rPr lang="en-US" dirty="0"/>
              <a:t>which is “good” </a:t>
            </a:r>
            <a:r>
              <a:rPr lang="en-US" dirty="0" smtClean="0"/>
              <a:t>stress, and can produce a positive outcome.</a:t>
            </a:r>
            <a:endParaRPr lang="en-US" dirty="0"/>
          </a:p>
          <a:p>
            <a:pPr marL="571500" indent="-457200">
              <a:buAutoNum type="arabicParenR"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2) Distress</a:t>
            </a:r>
            <a:r>
              <a:rPr lang="en-US" dirty="0"/>
              <a:t> </a:t>
            </a:r>
            <a:r>
              <a:rPr lang="en-US" dirty="0" smtClean="0"/>
              <a:t>- or </a:t>
            </a:r>
            <a:r>
              <a:rPr lang="en-US" dirty="0"/>
              <a:t>“bad” stress. </a:t>
            </a:r>
            <a:r>
              <a:rPr lang="en-US" dirty="0" smtClean="0"/>
              <a:t>Distress is something negative that can result in a negative effect.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THOUGHT- What are some examples of Eustress or Distress that you have experienced in your life? (2 min discussion)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15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ess-management-4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19519"/>
            <a:ext cx="9703649" cy="77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003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one respond to stress?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General </a:t>
            </a:r>
            <a:r>
              <a:rPr lang="en-US" dirty="0"/>
              <a:t>Adaptation Syndrome (GAS</a:t>
            </a:r>
            <a:r>
              <a:rPr lang="en-US" dirty="0" smtClean="0"/>
              <a:t>) is </a:t>
            </a:r>
            <a:r>
              <a:rPr lang="en-US" dirty="0"/>
              <a:t>the body changes that </a:t>
            </a:r>
            <a:r>
              <a:rPr lang="en-US" dirty="0" smtClean="0"/>
              <a:t>occur </a:t>
            </a:r>
            <a:r>
              <a:rPr lang="en-US" dirty="0"/>
              <a:t>when a person experiences </a:t>
            </a:r>
            <a:r>
              <a:rPr lang="en-US" dirty="0" smtClean="0"/>
              <a:t>stress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There </a:t>
            </a:r>
            <a:r>
              <a:rPr lang="en-US" dirty="0"/>
              <a:t>are three stages of </a:t>
            </a:r>
            <a:r>
              <a:rPr lang="en-US" dirty="0" smtClean="0"/>
              <a:t>this:</a:t>
            </a:r>
            <a:endParaRPr lang="en-US" dirty="0"/>
          </a:p>
          <a:p>
            <a:r>
              <a:rPr lang="en-US" dirty="0" smtClean="0"/>
              <a:t>1) Alarm Stage</a:t>
            </a:r>
          </a:p>
          <a:p>
            <a:r>
              <a:rPr lang="en-US" dirty="0" smtClean="0"/>
              <a:t>2) Resistance Stage</a:t>
            </a:r>
          </a:p>
          <a:p>
            <a:r>
              <a:rPr lang="en-US" dirty="0" smtClean="0"/>
              <a:t>3) Exhaustion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3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b-stress-management-3-72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oplevel_alar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04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83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Alarm </a:t>
            </a:r>
            <a:r>
              <a:rPr lang="en-US" b="1" dirty="0" smtClean="0"/>
              <a:t>stage</a:t>
            </a:r>
            <a:r>
              <a:rPr lang="en-US" dirty="0" smtClean="0"/>
              <a:t>– </a:t>
            </a:r>
            <a:r>
              <a:rPr lang="en-US" dirty="0"/>
              <a:t>something happens and the body releases </a:t>
            </a:r>
            <a:r>
              <a:rPr lang="en-US" dirty="0" smtClean="0"/>
              <a:t>adrenaline and cortisol, chemicals </a:t>
            </a:r>
            <a:r>
              <a:rPr lang="en-US" dirty="0"/>
              <a:t>from the brain. The heart beats faster, </a:t>
            </a:r>
            <a:r>
              <a:rPr lang="en-US" dirty="0" smtClean="0"/>
              <a:t>there </a:t>
            </a:r>
            <a:r>
              <a:rPr lang="en-US" dirty="0"/>
              <a:t>is a burst of energy, blood flow increases, breathing </a:t>
            </a:r>
            <a:r>
              <a:rPr lang="en-US" dirty="0" smtClean="0"/>
              <a:t>quickens</a:t>
            </a:r>
            <a:r>
              <a:rPr lang="en-US" dirty="0"/>
              <a:t>, muscles tighten, and blood is directed from the </a:t>
            </a:r>
            <a:r>
              <a:rPr lang="en-US" dirty="0" smtClean="0"/>
              <a:t>digestive </a:t>
            </a:r>
            <a:r>
              <a:rPr lang="en-US" dirty="0"/>
              <a:t>system to the </a:t>
            </a:r>
            <a:r>
              <a:rPr lang="en-US" dirty="0" smtClean="0"/>
              <a:t>muscles. The </a:t>
            </a:r>
            <a:r>
              <a:rPr lang="en-US" dirty="0"/>
              <a:t>pupils widen, the senses </a:t>
            </a:r>
            <a:r>
              <a:rPr lang="en-US" dirty="0" smtClean="0"/>
              <a:t>become </a:t>
            </a:r>
            <a:r>
              <a:rPr lang="en-US" dirty="0"/>
              <a:t>more acute. </a:t>
            </a:r>
          </a:p>
          <a:p>
            <a:endParaRPr lang="en-US" dirty="0" smtClean="0"/>
          </a:p>
          <a:p>
            <a:r>
              <a:rPr lang="en-US" i="1" dirty="0" smtClean="0"/>
              <a:t>THOUGHT</a:t>
            </a:r>
            <a:r>
              <a:rPr lang="en-US" dirty="0" smtClean="0"/>
              <a:t>: How does this serve as an evolutionary function of humans?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2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pic>
        <p:nvPicPr>
          <p:cNvPr id="4" name="Content Placeholder 3" descr="bould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5" b="155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0562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190</TotalTime>
  <Words>619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Stress</vt:lpstr>
      <vt:lpstr>What is stress?</vt:lpstr>
      <vt:lpstr>Types of stress</vt:lpstr>
      <vt:lpstr>PowerPoint Presentation</vt:lpstr>
      <vt:lpstr>How does one respond to stress?</vt:lpstr>
      <vt:lpstr>PowerPoint Presentation</vt:lpstr>
      <vt:lpstr>PowerPoint Presentation</vt:lpstr>
      <vt:lpstr>alarm</vt:lpstr>
      <vt:lpstr>Resistance</vt:lpstr>
      <vt:lpstr>resistance</vt:lpstr>
      <vt:lpstr>Resistance cont’d</vt:lpstr>
      <vt:lpstr>exhaustion</vt:lpstr>
      <vt:lpstr>exhaustion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</dc:title>
  <dc:creator>Spencer Baines</dc:creator>
  <cp:lastModifiedBy>Spencer Baines</cp:lastModifiedBy>
  <cp:revision>12</cp:revision>
  <dcterms:created xsi:type="dcterms:W3CDTF">2015-09-03T22:31:13Z</dcterms:created>
  <dcterms:modified xsi:type="dcterms:W3CDTF">2015-09-14T16:48:41Z</dcterms:modified>
</cp:coreProperties>
</file>