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26"/>
  </p:handoutMasterIdLst>
  <p:sldIdLst>
    <p:sldId id="256" r:id="rId2"/>
    <p:sldId id="257" r:id="rId3"/>
    <p:sldId id="258" r:id="rId4"/>
    <p:sldId id="283" r:id="rId5"/>
    <p:sldId id="259" r:id="rId6"/>
    <p:sldId id="284" r:id="rId7"/>
    <p:sldId id="260" r:id="rId8"/>
    <p:sldId id="261" r:id="rId9"/>
    <p:sldId id="262" r:id="rId10"/>
    <p:sldId id="285" r:id="rId11"/>
    <p:sldId id="263" r:id="rId12"/>
    <p:sldId id="286" r:id="rId13"/>
    <p:sldId id="264" r:id="rId14"/>
    <p:sldId id="287" r:id="rId15"/>
    <p:sldId id="265" r:id="rId16"/>
    <p:sldId id="271" r:id="rId17"/>
    <p:sldId id="282" r:id="rId18"/>
    <p:sldId id="288" r:id="rId19"/>
    <p:sldId id="272" r:id="rId20"/>
    <p:sldId id="274" r:id="rId21"/>
    <p:sldId id="275" r:id="rId22"/>
    <p:sldId id="276"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5" d="100"/>
          <a:sy n="95" d="100"/>
        </p:scale>
        <p:origin x="-1088" y="7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33532A-82F8-4503-9E4E-6868B7C5ABC9}" type="datetimeFigureOut">
              <a:rPr lang="en-CA" smtClean="0"/>
              <a:t>2015-10-19</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E8E91-D709-4C2C-B64A-5B5622FA3ECC}" type="slidenum">
              <a:rPr lang="en-CA" smtClean="0"/>
              <a:t>‹#›</a:t>
            </a:fld>
            <a:endParaRPr lang="en-CA"/>
          </a:p>
        </p:txBody>
      </p:sp>
    </p:spTree>
    <p:extLst>
      <p:ext uri="{BB962C8B-B14F-4D97-AF65-F5344CB8AC3E}">
        <p14:creationId xmlns:p14="http://schemas.microsoft.com/office/powerpoint/2010/main" val="19252719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0BFECBD-033A-45CC-AE2B-F9AE25D39145}" type="datetimeFigureOut">
              <a:rPr lang="en-US" smtClean="0"/>
              <a:t>2015-10-19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1F8CE6-79AA-465D-81D3-5B5812C81E6F}"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BFECBD-033A-45CC-AE2B-F9AE25D39145}" type="datetimeFigureOut">
              <a:rPr lang="en-US" smtClean="0"/>
              <a:t>2015-10-19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1F8CE6-79AA-465D-81D3-5B5812C81E6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C1F8CE6-79AA-465D-81D3-5B5812C81E6F}"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BFECBD-033A-45CC-AE2B-F9AE25D39145}" type="datetimeFigureOut">
              <a:rPr lang="en-US" smtClean="0"/>
              <a:t>2015-10-19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0BFECBD-033A-45CC-AE2B-F9AE25D39145}" type="datetimeFigureOut">
              <a:rPr lang="en-US" smtClean="0"/>
              <a:t>2015-10-19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C1F8CE6-79AA-465D-81D3-5B5812C81E6F}"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0BFECBD-033A-45CC-AE2B-F9AE25D39145}" type="datetimeFigureOut">
              <a:rPr lang="en-US" smtClean="0"/>
              <a:t>2015-10-19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C1F8CE6-79AA-465D-81D3-5B5812C81E6F}"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0BFECBD-033A-45CC-AE2B-F9AE25D39145}" type="datetimeFigureOut">
              <a:rPr lang="en-US" smtClean="0"/>
              <a:t>2015-10-19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1F8CE6-79AA-465D-81D3-5B5812C81E6F}"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0BFECBD-033A-45CC-AE2B-F9AE25D39145}" type="datetimeFigureOut">
              <a:rPr lang="en-US" smtClean="0"/>
              <a:t>2015-10-19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C1F8CE6-79AA-465D-81D3-5B5812C81E6F}"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BFECBD-033A-45CC-AE2B-F9AE25D39145}" type="datetimeFigureOut">
              <a:rPr lang="en-US" smtClean="0"/>
              <a:t>2015-10-19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C1F8CE6-79AA-465D-81D3-5B5812C81E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0BFECBD-033A-45CC-AE2B-F9AE25D39145}" type="datetimeFigureOut">
              <a:rPr lang="en-US" smtClean="0"/>
              <a:t>2015-10-19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C1F8CE6-79AA-465D-81D3-5B5812C81E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C1F8CE6-79AA-465D-81D3-5B5812C81E6F}"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0BFECBD-033A-45CC-AE2B-F9AE25D39145}" type="datetimeFigureOut">
              <a:rPr lang="en-US" smtClean="0"/>
              <a:t>2015-10-19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C1F8CE6-79AA-465D-81D3-5B5812C81E6F}"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0BFECBD-033A-45CC-AE2B-F9AE25D39145}" type="datetimeFigureOut">
              <a:rPr lang="en-US" smtClean="0"/>
              <a:t>2015-10-19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0BFECBD-033A-45CC-AE2B-F9AE25D39145}" type="datetimeFigureOut">
              <a:rPr lang="en-US" smtClean="0"/>
              <a:t>2015-10-19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C1F8CE6-79AA-465D-81D3-5B5812C81E6F}"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a/url?sa=i&amp;rct=j&amp;q=&amp;esrc=s&amp;source=images&amp;cd=&amp;cad=rja&amp;docid=C_bJ84UOy1yNVM&amp;tbnid=93sf90tEE6GxaM:&amp;ved=0CAUQjRw&amp;url=http://www.dvorak.org/blog/2006/05/11/republicans-prepare-to-ban-myspacecom/&amp;ei=tEgGU569I8rHqgGIuYHADg&amp;bvm=bv.61725948,d.aWM&amp;psig=AFQjCNEJoVob6igSm-z8AHO8Hm1oReHnEA&amp;ust=1393007128835304" TargetMode="Externa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a/url?sa=i&amp;rct=j&amp;q=&amp;esrc=s&amp;source=images&amp;cd=&amp;cad=rja&amp;docid=WDATjRcJkyTOkM&amp;tbnid=smjPlO7FUMvC8M:&amp;ved=0CAUQjRw&amp;url=http://ecoopportunity.net/2011/05/the-corporate-social-irresponsibility-of-the-internship-phenomenon/foot-in-the-door/&amp;ei=klEGU4qlHIT1qAGUsIH4AQ&amp;bvm=bv.61725948,d.aWM&amp;psig=AFQjCNGUWa4oKJ0HW4qoJXQ_sHqQ4LaG4w&amp;ust=1393009342516011" TargetMode="Externa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a/url?sa=i&amp;rct=j&amp;q=&amp;esrc=s&amp;source=images&amp;cd=&amp;cad=rja&amp;docid=0Z-894wLzR0tfM&amp;tbnid=PydhsrmnSWyvXM:&amp;ved=0CAUQjRw&amp;url=http://macyoungsmusings.blogspot.com/2013/04/blaming-victim.html&amp;ei=D0gGU-HnIoi_rgHchIHYDw&amp;bvm=bv.61725948,d.aWM&amp;psig=AFQjCNGFcAbzH0sgzQWS8qcVE8RS73vdpQ&amp;ust=1393006890406728" TargetMode="Externa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a/url?sa=i&amp;rct=j&amp;q=&amp;esrc=s&amp;source=images&amp;cd=&amp;cad=rja&amp;docid=fLVafwh5DxsgqM&amp;tbnid=ccRvGa-asMsAjM:&amp;ved=0CAUQjRw&amp;url=http://www.mary.havering.sch.uk/psychology.html&amp;ei=2EYGU9q2KcjVqQG294GQAw&amp;bvm=bv.61725948,d.aWM&amp;psig=AFQjCNH6tGeYyqyvadE53QwWSVlsLVxDqQ&amp;ust=1393006657228856" TargetMode="Externa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a/url?sa=i&amp;rct=j&amp;q=&amp;esrc=s&amp;source=images&amp;cd=&amp;cad=rja&amp;docid=rkvIvV_7pzefOM&amp;tbnid=r8L5buHuAVi3GM:&amp;ved=0CAUQjRw&amp;url=http://www.people.com/people/article/0,,20778972,00.html&amp;ei=a0kGU-7nMo-WqAGp3oFA&amp;bvm=bv.61725948,d.aWM&amp;psig=AFQjCNFfUwhlLlCPiW9di_Oi5fDefJ79IA&amp;ust=1393007327388763" TargetMode="Externa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a/url?sa=i&amp;rct=j&amp;q=&amp;esrc=s&amp;source=images&amp;cd=&amp;cad=rja&amp;docid=U7fdLHgiwrc1DM&amp;tbnid=iWu1hZu9qBQORM:&amp;ved=0CAUQjRw&amp;url=http://oilersnation.com/2012/10/23/luongo-to-the-oilers&amp;ei=OEwGU8zTONSuqwHUq4BA&amp;bvm=bv.61725948,d.aWM&amp;psig=AFQjCNELNDkP87uvkHoqoIdho81SFQG38g&amp;ust=1393008051684249" TargetMode="Externa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a/url?sa=i&amp;rct=j&amp;q=&amp;esrc=s&amp;source=images&amp;cd=&amp;cad=rja&amp;docid=Ec-3XtOXMENERM&amp;tbnid=kheYIcQbo0psZM:&amp;ved=0CAUQjRw&amp;url=http://www.soc.hawaii.edu/leon/409as010/albano/albano-report1.htm&amp;ei=ck0GU_TIJMqLqwHYvoC4DQ&amp;bvm=bv.61725948,d.aWM&amp;psig=AFQjCNEwEpVSG-J1gyfDikMmaGWL21lmiw&amp;ust=1393008366435268" TargetMode="Externa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gle.ca/url?sa=i&amp;rct=j&amp;q=&amp;esrc=s&amp;source=images&amp;cd=&amp;cad=rja&amp;docid=R4FdcVirhvbFrM&amp;tbnid=vQXyOssQSXHMXM:&amp;ved=0CAUQjRw&amp;url=https://www.acefitness.org/blog/504/dissecting-multiple-choice-questions&amp;ei=5E0GU96wIsXsrgHkooCwDw&amp;psig=AFQjCNG62RwaXplSUJ9J7QdjGolYmWJk0w&amp;ust=1393008462361530" TargetMode="Externa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a/url?sa=i&amp;rct=j&amp;q=&amp;esrc=s&amp;source=images&amp;cd=&amp;cad=rja&amp;docid=AnNXXrY_xq0kvM&amp;tbnid=FWfCsz5zoY9JKM:&amp;ved=0CAUQjRw&amp;url=http://www.sodahead.com/united-states/museum-guard-tells-couple-to-stop-holding-hands-reasonable-or-ridiculous/question-1992525/?page=9&amp;ei=vE8GU8jxA4GsrgHH5IF4&amp;bvm=bv.61725948,d.aWM&amp;psig=AFQjCNHn9QzEwWv4df_oV9rjF9nKtE7vHQ&amp;ust=1393008934219431" TargetMode="Externa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oogle.ca/url?sa=i&amp;rct=j&amp;q=&amp;esrc=s&amp;source=images&amp;cd=&amp;cad=rja&amp;docid=QguRRMSIcKFmZM&amp;tbnid=1nzHcrsRL5aEiM:&amp;ved=0CAUQjRw&amp;url=http://www.tamiasoutside.com/category/beauty/&amp;ei=QFAGU9bcI8HeqwGS9IGIDw&amp;bvm=bv.61725948,d.aWM&amp;psig=AFQjCNHUbt62nJqk31-TM4eR56w4pq7mxg&amp;ust=1393009083008193" TargetMode="Externa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69338" y="3505200"/>
            <a:ext cx="3352800" cy="2590800"/>
          </a:xfrm>
        </p:spPr>
        <p:txBody>
          <a:bodyPr/>
          <a:lstStyle/>
          <a:p>
            <a:r>
              <a:rPr lang="en-US" dirty="0"/>
              <a:t>Social psychology examines how other persons influence our thoughts, feelings and actions</a:t>
            </a:r>
          </a:p>
          <a:p>
            <a:endParaRPr lang="en-US" dirty="0"/>
          </a:p>
        </p:txBody>
      </p:sp>
      <p:sp>
        <p:nvSpPr>
          <p:cNvPr id="2" name="Title 1"/>
          <p:cNvSpPr>
            <a:spLocks noGrp="1"/>
          </p:cNvSpPr>
          <p:nvPr>
            <p:ph type="ctrTitle"/>
          </p:nvPr>
        </p:nvSpPr>
        <p:spPr/>
        <p:txBody>
          <a:bodyPr/>
          <a:lstStyle/>
          <a:p>
            <a:r>
              <a:rPr lang="en-US" dirty="0" smtClean="0"/>
              <a:t>Social Psychology</a:t>
            </a:r>
            <a:endParaRPr lang="en-US" dirty="0"/>
          </a:p>
        </p:txBody>
      </p:sp>
      <p:pic>
        <p:nvPicPr>
          <p:cNvPr id="3074" name="Picture 2" descr="http://www.dailyprobe.com/arcs/050702/clonemaiden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988338"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5911334"/>
            <a:ext cx="5136342" cy="369332"/>
          </a:xfrm>
          <a:prstGeom prst="rect">
            <a:avLst/>
          </a:prstGeom>
          <a:noFill/>
        </p:spPr>
        <p:txBody>
          <a:bodyPr wrap="none" rtlCol="0">
            <a:spAutoFit/>
          </a:bodyPr>
          <a:lstStyle/>
          <a:p>
            <a:r>
              <a:rPr lang="en-US" dirty="0" smtClean="0"/>
              <a:t>Do you feel pressure to dress like everyone else? </a:t>
            </a:r>
            <a:endParaRPr lang="en-US" dirty="0"/>
          </a:p>
        </p:txBody>
      </p:sp>
    </p:spTree>
    <p:extLst>
      <p:ext uri="{BB962C8B-B14F-4D97-AF65-F5344CB8AC3E}">
        <p14:creationId xmlns:p14="http://schemas.microsoft.com/office/powerpoint/2010/main" val="39987221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Foot-in-the-Door</a:t>
            </a:r>
            <a:endParaRPr lang="en-US" dirty="0"/>
          </a:p>
        </p:txBody>
      </p:sp>
      <p:sp>
        <p:nvSpPr>
          <p:cNvPr id="3" name="Content Placeholder 2"/>
          <p:cNvSpPr>
            <a:spLocks noGrp="1"/>
          </p:cNvSpPr>
          <p:nvPr>
            <p:ph sz="quarter" idx="1"/>
          </p:nvPr>
        </p:nvSpPr>
        <p:spPr>
          <a:xfrm>
            <a:off x="301752" y="1527048"/>
            <a:ext cx="8503920" cy="1444752"/>
          </a:xfrm>
        </p:spPr>
        <p:txBody>
          <a:bodyPr/>
          <a:lstStyle/>
          <a:p>
            <a:r>
              <a:rPr lang="en-US" dirty="0"/>
              <a:t>Foot-in-the-door phenomenon is tendency for people who have first agreed to a small request to </a:t>
            </a:r>
            <a:r>
              <a:rPr lang="en-US" dirty="0" smtClean="0"/>
              <a:t>comply later </a:t>
            </a:r>
            <a:r>
              <a:rPr lang="en-US" dirty="0"/>
              <a:t>with a larger request</a:t>
            </a:r>
          </a:p>
          <a:p>
            <a:endParaRPr lang="en-US" dirty="0"/>
          </a:p>
        </p:txBody>
      </p:sp>
      <p:pic>
        <p:nvPicPr>
          <p:cNvPr id="11266" name="Picture 2" descr="http://ecoopportunity.net/wp-content/uploads/2011/05/Foot-in-the-door.bm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590800"/>
            <a:ext cx="2743200" cy="36671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52400" y="3395663"/>
            <a:ext cx="5029200" cy="20574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Could you loan me $1?</a:t>
            </a:r>
          </a:p>
          <a:p>
            <a:r>
              <a:rPr lang="en-US" dirty="0"/>
              <a:t>Could you loan me $</a:t>
            </a:r>
            <a:r>
              <a:rPr lang="en-US" dirty="0" smtClean="0"/>
              <a:t>10?</a:t>
            </a:r>
            <a:endParaRPr lang="en-US" dirty="0"/>
          </a:p>
          <a:p>
            <a:r>
              <a:rPr lang="en-US" dirty="0" smtClean="0"/>
              <a:t>Could </a:t>
            </a:r>
            <a:r>
              <a:rPr lang="en-US" dirty="0"/>
              <a:t>you loan me $</a:t>
            </a:r>
            <a:r>
              <a:rPr lang="en-US" dirty="0" smtClean="0"/>
              <a:t>100?</a:t>
            </a:r>
            <a:endParaRPr lang="en-US" dirty="0"/>
          </a:p>
          <a:p>
            <a:endParaRPr lang="en-US" dirty="0" smtClean="0"/>
          </a:p>
          <a:p>
            <a:endParaRPr lang="en-US" dirty="0" smtClean="0"/>
          </a:p>
          <a:p>
            <a:endParaRPr lang="en-US" dirty="0" smtClean="0"/>
          </a:p>
          <a:p>
            <a:endParaRPr lang="en-US" dirty="0"/>
          </a:p>
        </p:txBody>
      </p:sp>
      <p:sp>
        <p:nvSpPr>
          <p:cNvPr id="5" name="TextBox 4"/>
          <p:cNvSpPr txBox="1"/>
          <p:nvPr/>
        </p:nvSpPr>
        <p:spPr>
          <a:xfrm>
            <a:off x="304800" y="5638548"/>
            <a:ext cx="3810000" cy="646331"/>
          </a:xfrm>
          <a:prstGeom prst="rect">
            <a:avLst/>
          </a:prstGeom>
          <a:noFill/>
        </p:spPr>
        <p:txBody>
          <a:bodyPr wrap="square" rtlCol="0">
            <a:spAutoFit/>
          </a:bodyPr>
          <a:lstStyle/>
          <a:p>
            <a:r>
              <a:rPr lang="en-US" dirty="0" smtClean="0"/>
              <a:t>How would you get your parents agree to let you get a dog? </a:t>
            </a:r>
            <a:endParaRPr lang="en-US" dirty="0"/>
          </a:p>
        </p:txBody>
      </p:sp>
    </p:spTree>
    <p:extLst>
      <p:ext uri="{BB962C8B-B14F-4D97-AF65-F5344CB8AC3E}">
        <p14:creationId xmlns:p14="http://schemas.microsoft.com/office/powerpoint/2010/main" val="25069600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Prejudice</a:t>
            </a:r>
            <a:endParaRPr lang="en-US" dirty="0"/>
          </a:p>
        </p:txBody>
      </p:sp>
      <p:sp>
        <p:nvSpPr>
          <p:cNvPr id="3" name="Content Placeholder 2"/>
          <p:cNvSpPr>
            <a:spLocks noGrp="1"/>
          </p:cNvSpPr>
          <p:nvPr>
            <p:ph sz="quarter" idx="1"/>
          </p:nvPr>
        </p:nvSpPr>
        <p:spPr/>
        <p:txBody>
          <a:bodyPr>
            <a:normAutofit/>
          </a:bodyPr>
          <a:lstStyle/>
          <a:p>
            <a:r>
              <a:rPr lang="en-US" b="1" dirty="0" smtClean="0"/>
              <a:t>Prejudice</a:t>
            </a:r>
            <a:r>
              <a:rPr lang="en-US" dirty="0" smtClean="0"/>
              <a:t> </a:t>
            </a:r>
            <a:r>
              <a:rPr lang="en-US" dirty="0"/>
              <a:t>involves a negative </a:t>
            </a:r>
            <a:r>
              <a:rPr lang="en-US" dirty="0" smtClean="0"/>
              <a:t>attitude toward </a:t>
            </a:r>
            <a:r>
              <a:rPr lang="en-US" dirty="0"/>
              <a:t>specific people based on their membership in an identified </a:t>
            </a:r>
            <a:r>
              <a:rPr lang="en-US" dirty="0" smtClean="0"/>
              <a:t>group.</a:t>
            </a:r>
            <a:endParaRPr lang="en-US" dirty="0"/>
          </a:p>
          <a:p>
            <a:r>
              <a:rPr lang="en-US" dirty="0"/>
              <a:t>Three components of prejudice:</a:t>
            </a:r>
          </a:p>
          <a:p>
            <a:r>
              <a:rPr lang="en-US" b="1" dirty="0" smtClean="0"/>
              <a:t>Stereotypes</a:t>
            </a:r>
            <a:r>
              <a:rPr lang="en-US" dirty="0" smtClean="0"/>
              <a:t> are </a:t>
            </a:r>
            <a:r>
              <a:rPr lang="en-US" dirty="0"/>
              <a:t>thoughts and beliefs about people based on their group membership</a:t>
            </a:r>
          </a:p>
          <a:p>
            <a:r>
              <a:rPr lang="en-US" dirty="0" smtClean="0"/>
              <a:t>Strong emotional feelings </a:t>
            </a:r>
            <a:r>
              <a:rPr lang="en-US" dirty="0"/>
              <a:t>about the object of prejudice</a:t>
            </a:r>
          </a:p>
          <a:p>
            <a:r>
              <a:rPr lang="en-US" dirty="0"/>
              <a:t>Predispositions to act in certain negative ways toward the </a:t>
            </a:r>
            <a:r>
              <a:rPr lang="en-US" dirty="0" smtClean="0"/>
              <a:t>group (discrimination</a:t>
            </a:r>
            <a:r>
              <a:rPr lang="en-US" dirty="0"/>
              <a:t>)</a:t>
            </a:r>
          </a:p>
          <a:p>
            <a:endParaRPr lang="en-US" dirty="0"/>
          </a:p>
        </p:txBody>
      </p:sp>
    </p:spTree>
    <p:extLst>
      <p:ext uri="{BB962C8B-B14F-4D97-AF65-F5344CB8AC3E}">
        <p14:creationId xmlns:p14="http://schemas.microsoft.com/office/powerpoint/2010/main" val="23037173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Stereotypes</a:t>
            </a:r>
            <a:endParaRPr lang="en-CA" dirty="0"/>
          </a:p>
        </p:txBody>
      </p:sp>
      <p:sp>
        <p:nvSpPr>
          <p:cNvPr id="3" name="Content Placeholder 2"/>
          <p:cNvSpPr>
            <a:spLocks noGrp="1"/>
          </p:cNvSpPr>
          <p:nvPr>
            <p:ph sz="quarter" idx="1"/>
          </p:nvPr>
        </p:nvSpPr>
        <p:spPr>
          <a:xfrm>
            <a:off x="301752" y="1527048"/>
            <a:ext cx="8503920" cy="2663952"/>
          </a:xfrm>
        </p:spPr>
        <p:txBody>
          <a:bodyPr/>
          <a:lstStyle/>
          <a:p>
            <a:r>
              <a:rPr lang="en-CA" dirty="0" smtClean="0"/>
              <a:t>What are some common stereotypes for? </a:t>
            </a:r>
          </a:p>
          <a:p>
            <a:endParaRPr lang="en-CA" dirty="0"/>
          </a:p>
          <a:p>
            <a:r>
              <a:rPr lang="en-CA" dirty="0" smtClean="0"/>
              <a:t>South-East Asian men and women? </a:t>
            </a:r>
          </a:p>
          <a:p>
            <a:r>
              <a:rPr lang="en-CA" dirty="0" smtClean="0"/>
              <a:t>Caucasian men and women? </a:t>
            </a:r>
          </a:p>
          <a:p>
            <a:r>
              <a:rPr lang="en-CA" dirty="0" smtClean="0"/>
              <a:t>Gay men and women? </a:t>
            </a:r>
            <a:endParaRPr lang="en-CA" dirty="0"/>
          </a:p>
        </p:txBody>
      </p:sp>
      <p:pic>
        <p:nvPicPr>
          <p:cNvPr id="2050" name="Picture 2" descr="http://pegasusnews.com/media/img/photos/2013/09/16/thumbs/NGL_15PrideFloat_33196230_573920.JPG.728x520_q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546230"/>
            <a:ext cx="3962400" cy="263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812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Scapegoat Theory</a:t>
            </a:r>
            <a:endParaRPr lang="en-US" dirty="0"/>
          </a:p>
        </p:txBody>
      </p:sp>
      <p:sp>
        <p:nvSpPr>
          <p:cNvPr id="3" name="Content Placeholder 2"/>
          <p:cNvSpPr>
            <a:spLocks noGrp="1"/>
          </p:cNvSpPr>
          <p:nvPr>
            <p:ph sz="quarter" idx="1"/>
          </p:nvPr>
        </p:nvSpPr>
        <p:spPr>
          <a:xfrm>
            <a:off x="301752" y="1527048"/>
            <a:ext cx="3736848" cy="4873752"/>
          </a:xfrm>
        </p:spPr>
        <p:txBody>
          <a:bodyPr>
            <a:normAutofit fontScale="85000" lnSpcReduction="20000"/>
          </a:bodyPr>
          <a:lstStyle/>
          <a:p>
            <a:r>
              <a:rPr lang="en-US" b="1" dirty="0"/>
              <a:t>Scapegoat Theory</a:t>
            </a:r>
            <a:endParaRPr lang="en-US" dirty="0"/>
          </a:p>
          <a:p>
            <a:r>
              <a:rPr lang="en-US" dirty="0"/>
              <a:t>When something goes wrong people tend to try and find someone to blame the situation on. </a:t>
            </a:r>
          </a:p>
          <a:p>
            <a:r>
              <a:rPr lang="en-US" b="1" dirty="0" err="1"/>
              <a:t>Ingroup</a:t>
            </a:r>
            <a:r>
              <a:rPr lang="en-US" b="1" dirty="0"/>
              <a:t> and </a:t>
            </a:r>
            <a:r>
              <a:rPr lang="en-US" b="1" dirty="0" err="1"/>
              <a:t>Outgroup</a:t>
            </a:r>
            <a:endParaRPr lang="en-US" dirty="0"/>
          </a:p>
          <a:p>
            <a:r>
              <a:rPr lang="en-US" dirty="0"/>
              <a:t>Mentally drawing a circle that defines "us" (the </a:t>
            </a:r>
            <a:r>
              <a:rPr lang="en-US" dirty="0" err="1"/>
              <a:t>ingroup</a:t>
            </a:r>
            <a:r>
              <a:rPr lang="en-US" dirty="0"/>
              <a:t>) and "them" </a:t>
            </a:r>
            <a:r>
              <a:rPr lang="en-US" dirty="0" smtClean="0"/>
              <a:t>(the </a:t>
            </a:r>
            <a:r>
              <a:rPr lang="en-US" dirty="0" err="1" smtClean="0"/>
              <a:t>outgroup</a:t>
            </a:r>
            <a:r>
              <a:rPr lang="en-US" dirty="0"/>
              <a:t>)</a:t>
            </a:r>
            <a:r>
              <a:rPr lang="en-US" dirty="0" smtClean="0"/>
              <a:t>. </a:t>
            </a:r>
            <a:endParaRPr lang="en-US" dirty="0"/>
          </a:p>
          <a:p>
            <a:r>
              <a:rPr lang="en-US" dirty="0"/>
              <a:t>This leads to </a:t>
            </a:r>
            <a:r>
              <a:rPr lang="en-US" b="1" dirty="0" err="1"/>
              <a:t>I</a:t>
            </a:r>
            <a:r>
              <a:rPr lang="en-US" b="1" dirty="0" err="1" smtClean="0"/>
              <a:t>ngroup</a:t>
            </a:r>
            <a:r>
              <a:rPr lang="en-US" b="1" dirty="0" smtClean="0"/>
              <a:t> </a:t>
            </a:r>
            <a:r>
              <a:rPr lang="en-US" b="1" dirty="0"/>
              <a:t>B</a:t>
            </a:r>
            <a:r>
              <a:rPr lang="en-US" b="1" dirty="0" smtClean="0"/>
              <a:t>ias </a:t>
            </a:r>
            <a:r>
              <a:rPr lang="en-US" dirty="0"/>
              <a:t>- the favoring of ones own group over others. </a:t>
            </a:r>
          </a:p>
          <a:p>
            <a:endParaRPr lang="en-US" dirty="0"/>
          </a:p>
        </p:txBody>
      </p:sp>
      <p:sp>
        <p:nvSpPr>
          <p:cNvPr id="4" name="TextBox 3"/>
          <p:cNvSpPr txBox="1"/>
          <p:nvPr/>
        </p:nvSpPr>
        <p:spPr>
          <a:xfrm>
            <a:off x="4572000" y="5257800"/>
            <a:ext cx="4191000" cy="646331"/>
          </a:xfrm>
          <a:prstGeom prst="rect">
            <a:avLst/>
          </a:prstGeom>
          <a:noFill/>
        </p:spPr>
        <p:txBody>
          <a:bodyPr wrap="square" rtlCol="0">
            <a:spAutoFit/>
          </a:bodyPr>
          <a:lstStyle/>
          <a:p>
            <a:r>
              <a:rPr lang="en-CA" dirty="0" smtClean="0"/>
              <a:t>How do you think this concept relates to what happened in World War II? </a:t>
            </a:r>
            <a:endParaRPr lang="en-CA" dirty="0"/>
          </a:p>
        </p:txBody>
      </p:sp>
      <p:pic>
        <p:nvPicPr>
          <p:cNvPr id="3074" name="Picture 2" descr="http://scrapetv.com/News/News%20Pages/Everyone%20Else/images-2/nazi-mar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33600"/>
            <a:ext cx="3934778"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5362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Class Divided.</a:t>
            </a:r>
            <a:endParaRPr lang="en-CA" dirty="0"/>
          </a:p>
        </p:txBody>
      </p:sp>
      <p:sp>
        <p:nvSpPr>
          <p:cNvPr id="3" name="Content Placeholder 2"/>
          <p:cNvSpPr>
            <a:spLocks noGrp="1"/>
          </p:cNvSpPr>
          <p:nvPr>
            <p:ph sz="quarter" idx="1"/>
          </p:nvPr>
        </p:nvSpPr>
        <p:spPr/>
        <p:txBody>
          <a:bodyPr/>
          <a:lstStyle/>
          <a:p>
            <a:r>
              <a:rPr lang="en-CA" dirty="0" smtClean="0"/>
              <a:t>An elementary teacher did an experiment in which she divided her class into blue eyed and brown eyed people. </a:t>
            </a:r>
          </a:p>
          <a:p>
            <a:r>
              <a:rPr lang="en-CA" dirty="0" smtClean="0"/>
              <a:t>She informed her students that blue eyed people were not as intelligent as brown eyes. </a:t>
            </a:r>
          </a:p>
          <a:p>
            <a:r>
              <a:rPr lang="en-CA" dirty="0" smtClean="0"/>
              <a:t>Blue eyed children were not allowed to play with the brown eyed children. </a:t>
            </a:r>
          </a:p>
          <a:p>
            <a:r>
              <a:rPr lang="en-CA" dirty="0" smtClean="0"/>
              <a:t>What do you think happened? </a:t>
            </a:r>
            <a:endParaRPr lang="en-CA" dirty="0"/>
          </a:p>
        </p:txBody>
      </p:sp>
      <p:pic>
        <p:nvPicPr>
          <p:cNvPr id="1026" name="Picture 2" descr="http://www.proprofs.com/quiz-school/upload/yuiupload/15741058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91000"/>
            <a:ext cx="3048000" cy="217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032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sz="quarter" idx="1"/>
          </p:nvPr>
        </p:nvSpPr>
        <p:spPr>
          <a:xfrm>
            <a:off x="301752" y="1527048"/>
            <a:ext cx="8503920" cy="2892552"/>
          </a:xfrm>
        </p:spPr>
        <p:txBody>
          <a:bodyPr/>
          <a:lstStyle/>
          <a:p>
            <a:r>
              <a:rPr lang="en-US" dirty="0" smtClean="0"/>
              <a:t>A </a:t>
            </a:r>
            <a:r>
              <a:rPr lang="en-US" dirty="0"/>
              <a:t>mistake that people make in  assuming that the world is just, "</a:t>
            </a:r>
            <a:r>
              <a:rPr lang="en-US" i="1" dirty="0"/>
              <a:t>people get what they deserve</a:t>
            </a:r>
            <a:r>
              <a:rPr lang="en-US" dirty="0"/>
              <a:t>."</a:t>
            </a:r>
          </a:p>
          <a:p>
            <a:r>
              <a:rPr lang="en-US" dirty="0"/>
              <a:t>They believe that the good are rewarded and the bad are punished.</a:t>
            </a:r>
          </a:p>
          <a:p>
            <a:r>
              <a:rPr lang="en-US" dirty="0"/>
              <a:t>This can lead to </a:t>
            </a:r>
            <a:r>
              <a:rPr lang="en-US" b="1" dirty="0"/>
              <a:t>blaming the victim </a:t>
            </a:r>
            <a:r>
              <a:rPr lang="en-US" dirty="0"/>
              <a:t>in certain types of crimes. </a:t>
            </a:r>
          </a:p>
          <a:p>
            <a:endParaRPr lang="en-US" dirty="0"/>
          </a:p>
        </p:txBody>
      </p:sp>
      <p:pic>
        <p:nvPicPr>
          <p:cNvPr id="2050" name="Picture 2" descr="http://3.bp.blogspot.com/-vWiM9w6oeq4/UWb3nZo4tdI/AAAAAAAAAGo/e7EMRzgeV6g/s1600/victim-blaming-600x309.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86200"/>
            <a:ext cx="4232275" cy="21796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4152" y="3810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CA" dirty="0" smtClean="0"/>
              <a:t>The Just World Phenomenon</a:t>
            </a:r>
            <a:endParaRPr lang="en-CA" dirty="0"/>
          </a:p>
        </p:txBody>
      </p:sp>
    </p:spTree>
    <p:extLst>
      <p:ext uri="{BB962C8B-B14F-4D97-AF65-F5344CB8AC3E}">
        <p14:creationId xmlns:p14="http://schemas.microsoft.com/office/powerpoint/2010/main" val="29197175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endParaRPr lang="en-US" dirty="0"/>
          </a:p>
        </p:txBody>
      </p:sp>
      <p:sp>
        <p:nvSpPr>
          <p:cNvPr id="3" name="Content Placeholder 2"/>
          <p:cNvSpPr>
            <a:spLocks noGrp="1"/>
          </p:cNvSpPr>
          <p:nvPr>
            <p:ph sz="quarter" idx="1"/>
          </p:nvPr>
        </p:nvSpPr>
        <p:spPr>
          <a:xfrm>
            <a:off x="301752" y="1527048"/>
            <a:ext cx="8503920" cy="1597152"/>
          </a:xfrm>
        </p:spPr>
        <p:txBody>
          <a:bodyPr/>
          <a:lstStyle/>
          <a:p>
            <a:r>
              <a:rPr lang="en-US" dirty="0" smtClean="0"/>
              <a:t>Conformity </a:t>
            </a:r>
            <a:r>
              <a:rPr lang="en-US" dirty="0"/>
              <a:t>is a type of social influence in which persons change their behavior as a result of </a:t>
            </a:r>
            <a:r>
              <a:rPr lang="en-US" dirty="0" smtClean="0"/>
              <a:t>real </a:t>
            </a:r>
            <a:r>
              <a:rPr lang="en-US" dirty="0"/>
              <a:t>or imagined group pressure. </a:t>
            </a:r>
            <a:endParaRPr lang="en-US" dirty="0" smtClean="0"/>
          </a:p>
          <a:p>
            <a:endParaRPr lang="en-US" dirty="0"/>
          </a:p>
        </p:txBody>
      </p:sp>
      <p:pic>
        <p:nvPicPr>
          <p:cNvPr id="1026" name="Picture 2" descr="http://www.mary.havering.sch.uk/conformit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124200"/>
            <a:ext cx="5181600" cy="29258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4152" y="3810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CA" dirty="0" smtClean="0"/>
              <a:t>Conformity</a:t>
            </a:r>
            <a:endParaRPr lang="en-CA" dirty="0"/>
          </a:p>
        </p:txBody>
      </p:sp>
      <p:sp>
        <p:nvSpPr>
          <p:cNvPr id="4" name="TextBox 3"/>
          <p:cNvSpPr txBox="1"/>
          <p:nvPr/>
        </p:nvSpPr>
        <p:spPr>
          <a:xfrm>
            <a:off x="6477000" y="3709945"/>
            <a:ext cx="1527048" cy="1754326"/>
          </a:xfrm>
          <a:prstGeom prst="rect">
            <a:avLst/>
          </a:prstGeom>
          <a:noFill/>
        </p:spPr>
        <p:txBody>
          <a:bodyPr wrap="square" rtlCol="0">
            <a:spAutoFit/>
          </a:bodyPr>
          <a:lstStyle/>
          <a:p>
            <a:r>
              <a:rPr lang="en-CA" dirty="0" smtClean="0"/>
              <a:t>Do you feel pressure to conform to the fashion of the moment?</a:t>
            </a:r>
            <a:endParaRPr lang="en-CA" dirty="0"/>
          </a:p>
        </p:txBody>
      </p:sp>
    </p:spTree>
    <p:extLst>
      <p:ext uri="{BB962C8B-B14F-4D97-AF65-F5344CB8AC3E}">
        <p14:creationId xmlns:p14="http://schemas.microsoft.com/office/powerpoint/2010/main" val="42137156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Asch and Conformity</a:t>
            </a:r>
            <a:endParaRPr lang="en-US" dirty="0"/>
          </a:p>
        </p:txBody>
      </p:sp>
      <p:sp>
        <p:nvSpPr>
          <p:cNvPr id="5" name="Content Placeholder 4"/>
          <p:cNvSpPr>
            <a:spLocks noGrp="1"/>
          </p:cNvSpPr>
          <p:nvPr>
            <p:ph sz="quarter" idx="1"/>
          </p:nvPr>
        </p:nvSpPr>
        <p:spPr>
          <a:xfrm>
            <a:off x="301752" y="1527048"/>
            <a:ext cx="8503920" cy="2474523"/>
          </a:xfrm>
          <a:prstGeom prst="rect">
            <a:avLst/>
          </a:prstGeom>
        </p:spPr>
        <p:txBody>
          <a:bodyPr>
            <a:spAutoFit/>
          </a:bodyPr>
          <a:lstStyle/>
          <a:p>
            <a:r>
              <a:rPr lang="en-US" sz="2000" dirty="0" smtClean="0"/>
              <a:t>Asch </a:t>
            </a:r>
            <a:r>
              <a:rPr lang="en-US" sz="2000" dirty="0"/>
              <a:t>gave people a choice of three lines and asked which was the longest. He found that people would go along with the group answer even if it was not the longest line. </a:t>
            </a:r>
            <a:endParaRPr lang="en-US" sz="2000" dirty="0" smtClean="0"/>
          </a:p>
          <a:p>
            <a:endParaRPr lang="en-US" sz="2000" dirty="0" smtClean="0"/>
          </a:p>
          <a:p>
            <a:pPr lvl="1"/>
            <a:r>
              <a:rPr lang="en-US" sz="1600" dirty="0"/>
              <a:t>Asch found that 75% participants conformed to at least one wrong choice</a:t>
            </a:r>
          </a:p>
          <a:p>
            <a:pPr lvl="1"/>
            <a:r>
              <a:rPr lang="en-US" sz="1600" dirty="0"/>
              <a:t>subjects gave wrong answer (conformed) on 37% of the critical trials</a:t>
            </a:r>
          </a:p>
          <a:p>
            <a:endParaRPr lang="en-US" dirty="0"/>
          </a:p>
        </p:txBody>
      </p:sp>
      <p:pic>
        <p:nvPicPr>
          <p:cNvPr id="4098" name="Picture 2" descr="http://www.spring.org.uk/images/asch_li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429000"/>
            <a:ext cx="5029200" cy="3137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080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conform?</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err="1"/>
              <a:t>Deautsch</a:t>
            </a:r>
            <a:r>
              <a:rPr lang="en-US" dirty="0"/>
              <a:t> and Gerard (1955) identified two key reasons why people </a:t>
            </a:r>
            <a:r>
              <a:rPr lang="en-US" dirty="0" smtClean="0"/>
              <a:t>conform:</a:t>
            </a:r>
            <a:endParaRPr lang="en-US" b="1" dirty="0" smtClean="0"/>
          </a:p>
          <a:p>
            <a:r>
              <a:rPr lang="en-US" b="1" dirty="0" smtClean="0"/>
              <a:t>Informational </a:t>
            </a:r>
            <a:r>
              <a:rPr lang="en-US" b="1" dirty="0"/>
              <a:t>influence</a:t>
            </a:r>
            <a:r>
              <a:rPr lang="en-US" dirty="0"/>
              <a:t> happens when people change their behavior in order to be correct. In situations where we are unsure of the correct response, we often look to others who are better informed and more knowledgeable and use their lead as a guide for our own behaviors. </a:t>
            </a:r>
            <a:endParaRPr lang="en-US" dirty="0" smtClean="0"/>
          </a:p>
          <a:p>
            <a:r>
              <a:rPr lang="en-US" b="1" dirty="0" smtClean="0"/>
              <a:t>Normative </a:t>
            </a:r>
            <a:r>
              <a:rPr lang="en-US" b="1" dirty="0"/>
              <a:t>influence</a:t>
            </a:r>
            <a:r>
              <a:rPr lang="en-US" dirty="0"/>
              <a:t> stems from a desire to avoid </a:t>
            </a:r>
            <a:r>
              <a:rPr lang="en-US" dirty="0" smtClean="0"/>
              <a:t>social punishments </a:t>
            </a:r>
            <a:r>
              <a:rPr lang="en-US" dirty="0"/>
              <a:t>(such as </a:t>
            </a:r>
            <a:r>
              <a:rPr lang="en-US" dirty="0" smtClean="0"/>
              <a:t>conforming to fit into a group) </a:t>
            </a:r>
            <a:r>
              <a:rPr lang="en-US" dirty="0"/>
              <a:t>and gain rewards (such as behaving in a certain way in order to get people to like you).</a:t>
            </a:r>
          </a:p>
          <a:p>
            <a:endParaRPr lang="en-US" dirty="0"/>
          </a:p>
        </p:txBody>
      </p:sp>
    </p:spTree>
    <p:extLst>
      <p:ext uri="{BB962C8B-B14F-4D97-AF65-F5344CB8AC3E}">
        <p14:creationId xmlns:p14="http://schemas.microsoft.com/office/powerpoint/2010/main" val="24528557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Norms</a:t>
            </a:r>
            <a:endParaRPr lang="en-US" dirty="0"/>
          </a:p>
        </p:txBody>
      </p:sp>
      <p:sp>
        <p:nvSpPr>
          <p:cNvPr id="3" name="Content Placeholder 2"/>
          <p:cNvSpPr>
            <a:spLocks noGrp="1"/>
          </p:cNvSpPr>
          <p:nvPr>
            <p:ph sz="quarter" idx="1"/>
          </p:nvPr>
        </p:nvSpPr>
        <p:spPr>
          <a:xfrm>
            <a:off x="301752" y="1527048"/>
            <a:ext cx="8503920" cy="2663952"/>
          </a:xfrm>
        </p:spPr>
        <p:txBody>
          <a:bodyPr>
            <a:normAutofit/>
          </a:bodyPr>
          <a:lstStyle/>
          <a:p>
            <a:r>
              <a:rPr lang="en-US" dirty="0" smtClean="0"/>
              <a:t>A </a:t>
            </a:r>
            <a:r>
              <a:rPr lang="en-US" dirty="0"/>
              <a:t>social norm is an </a:t>
            </a:r>
            <a:r>
              <a:rPr lang="en-US" dirty="0" smtClean="0"/>
              <a:t>expected behavior </a:t>
            </a:r>
            <a:r>
              <a:rPr lang="en-US" dirty="0"/>
              <a:t>that is adhered to by members of a group</a:t>
            </a:r>
          </a:p>
          <a:p>
            <a:r>
              <a:rPr lang="en-US" dirty="0" smtClean="0"/>
              <a:t>Explicit norms</a:t>
            </a:r>
            <a:r>
              <a:rPr lang="en-US" dirty="0"/>
              <a:t>:  speed limits posted on a highway</a:t>
            </a:r>
          </a:p>
          <a:p>
            <a:r>
              <a:rPr lang="en-US" dirty="0" smtClean="0"/>
              <a:t>Implicit norms:  </a:t>
            </a:r>
            <a:r>
              <a:rPr lang="en-US" dirty="0"/>
              <a:t>table manners at a formal dinner party</a:t>
            </a:r>
          </a:p>
          <a:p>
            <a:endParaRPr lang="en-US" dirty="0"/>
          </a:p>
        </p:txBody>
      </p:sp>
      <p:pic>
        <p:nvPicPr>
          <p:cNvPr id="7170" name="Picture 2" descr="http://easyrecipesforyou.files.wordpress.com/2012/03/tablemanner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392205"/>
            <a:ext cx="4144979" cy="29122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69420" y="4129701"/>
            <a:ext cx="2072041" cy="1477328"/>
          </a:xfrm>
          <a:prstGeom prst="rect">
            <a:avLst/>
          </a:prstGeom>
          <a:noFill/>
        </p:spPr>
        <p:txBody>
          <a:bodyPr wrap="square" rtlCol="0">
            <a:spAutoFit/>
          </a:bodyPr>
          <a:lstStyle/>
          <a:p>
            <a:r>
              <a:rPr lang="en-CA" dirty="0" smtClean="0"/>
              <a:t>What happens if you</a:t>
            </a:r>
          </a:p>
          <a:p>
            <a:r>
              <a:rPr lang="en-CA" dirty="0" smtClean="0"/>
              <a:t>don’t follow norms for table manners? </a:t>
            </a:r>
            <a:endParaRPr lang="en-CA" dirty="0"/>
          </a:p>
        </p:txBody>
      </p:sp>
    </p:spTree>
    <p:extLst>
      <p:ext uri="{BB962C8B-B14F-4D97-AF65-F5344CB8AC3E}">
        <p14:creationId xmlns:p14="http://schemas.microsoft.com/office/powerpoint/2010/main" val="9821217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Influence</a:t>
            </a:r>
            <a:endParaRPr lang="en-US" dirty="0"/>
          </a:p>
        </p:txBody>
      </p:sp>
      <p:sp>
        <p:nvSpPr>
          <p:cNvPr id="3" name="Content Placeholder 2"/>
          <p:cNvSpPr>
            <a:spLocks noGrp="1"/>
          </p:cNvSpPr>
          <p:nvPr>
            <p:ph sz="quarter" idx="1"/>
          </p:nvPr>
        </p:nvSpPr>
        <p:spPr>
          <a:xfrm>
            <a:off x="301752" y="1527048"/>
            <a:ext cx="8503920" cy="2359152"/>
          </a:xfrm>
        </p:spPr>
        <p:txBody>
          <a:bodyPr>
            <a:normAutofit lnSpcReduction="10000"/>
          </a:bodyPr>
          <a:lstStyle/>
          <a:p>
            <a:pPr marL="0" indent="0">
              <a:buNone/>
            </a:pPr>
            <a:r>
              <a:rPr lang="en-US" dirty="0" smtClean="0"/>
              <a:t>We are influenced by others in our: </a:t>
            </a:r>
          </a:p>
          <a:p>
            <a:r>
              <a:rPr lang="en-US" u="sng" dirty="0" smtClean="0"/>
              <a:t>Thoughts</a:t>
            </a:r>
            <a:r>
              <a:rPr lang="en-US" dirty="0" smtClean="0"/>
              <a:t> </a:t>
            </a:r>
            <a:r>
              <a:rPr lang="en-US" dirty="0"/>
              <a:t>include attitudes and </a:t>
            </a:r>
            <a:r>
              <a:rPr lang="en-US" dirty="0" smtClean="0"/>
              <a:t>attributions</a:t>
            </a:r>
            <a:endParaRPr lang="en-US" dirty="0"/>
          </a:p>
          <a:p>
            <a:r>
              <a:rPr lang="en-US" u="sng" dirty="0"/>
              <a:t>Feelings</a:t>
            </a:r>
            <a:r>
              <a:rPr lang="en-US" dirty="0"/>
              <a:t> include attraction and dislike</a:t>
            </a:r>
          </a:p>
          <a:p>
            <a:r>
              <a:rPr lang="en-US" u="sng" dirty="0"/>
              <a:t>Actions</a:t>
            </a:r>
            <a:r>
              <a:rPr lang="en-US" dirty="0"/>
              <a:t> include social influence, </a:t>
            </a:r>
            <a:r>
              <a:rPr lang="en-US" dirty="0" smtClean="0"/>
              <a:t>aggression, </a:t>
            </a:r>
            <a:r>
              <a:rPr lang="en-US" dirty="0"/>
              <a:t>and altruism</a:t>
            </a:r>
          </a:p>
          <a:p>
            <a:pPr marL="0" indent="0">
              <a:buNone/>
            </a:pPr>
            <a:endParaRPr lang="en-US" dirty="0"/>
          </a:p>
        </p:txBody>
      </p:sp>
      <p:sp>
        <p:nvSpPr>
          <p:cNvPr id="4" name="TextBox 3"/>
          <p:cNvSpPr txBox="1"/>
          <p:nvPr/>
        </p:nvSpPr>
        <p:spPr>
          <a:xfrm>
            <a:off x="533400" y="4191000"/>
            <a:ext cx="4128053" cy="646331"/>
          </a:xfrm>
          <a:prstGeom prst="rect">
            <a:avLst/>
          </a:prstGeom>
          <a:noFill/>
        </p:spPr>
        <p:txBody>
          <a:bodyPr wrap="none" rtlCol="0">
            <a:spAutoFit/>
          </a:bodyPr>
          <a:lstStyle/>
          <a:p>
            <a:r>
              <a:rPr lang="en-US" dirty="0" smtClean="0"/>
              <a:t>Which celebrity do you identify with? </a:t>
            </a:r>
          </a:p>
          <a:p>
            <a:r>
              <a:rPr lang="en-US" dirty="0" smtClean="0"/>
              <a:t>Do they share you values and beliefs? </a:t>
            </a:r>
            <a:endParaRPr lang="en-US" dirty="0"/>
          </a:p>
        </p:txBody>
      </p:sp>
      <p:pic>
        <p:nvPicPr>
          <p:cNvPr id="14338" name="Picture 2" descr="http://ts3.mm.bing.net/th?id=HN.608050026366175367&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624053"/>
            <a:ext cx="4169971" cy="231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6682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Obedience </a:t>
            </a:r>
            <a:r>
              <a:rPr lang="en-US" dirty="0"/>
              <a:t>involves going along with a </a:t>
            </a:r>
            <a:r>
              <a:rPr lang="en-US" dirty="0" smtClean="0"/>
              <a:t>direct </a:t>
            </a:r>
            <a:r>
              <a:rPr lang="en-US" dirty="0"/>
              <a:t>command from an authority figure</a:t>
            </a:r>
          </a:p>
          <a:p>
            <a:pPr marL="0" indent="0">
              <a:buNone/>
            </a:pPr>
            <a:endParaRPr lang="en-US" dirty="0" smtClean="0"/>
          </a:p>
          <a:p>
            <a:pPr marL="0" indent="0">
              <a:buNone/>
            </a:pPr>
            <a:r>
              <a:rPr lang="en-US" dirty="0" smtClean="0"/>
              <a:t>Factors </a:t>
            </a:r>
            <a:r>
              <a:rPr lang="en-US" dirty="0"/>
              <a:t>that change obedience:</a:t>
            </a:r>
          </a:p>
          <a:p>
            <a:r>
              <a:rPr lang="en-US" dirty="0"/>
              <a:t>1) </a:t>
            </a:r>
            <a:r>
              <a:rPr lang="en-US" u="sng" dirty="0" smtClean="0"/>
              <a:t>Perceived Power </a:t>
            </a:r>
            <a:r>
              <a:rPr lang="en-US" dirty="0"/>
              <a:t>of the authority </a:t>
            </a:r>
            <a:endParaRPr lang="en-US" dirty="0" smtClean="0"/>
          </a:p>
          <a:p>
            <a:r>
              <a:rPr lang="en-US" dirty="0" smtClean="0"/>
              <a:t>2</a:t>
            </a:r>
            <a:r>
              <a:rPr lang="en-US" dirty="0"/>
              <a:t>) </a:t>
            </a:r>
            <a:r>
              <a:rPr lang="en-US" u="sng" dirty="0"/>
              <a:t>Distance</a:t>
            </a:r>
            <a:r>
              <a:rPr lang="en-US" dirty="0"/>
              <a:t> between </a:t>
            </a:r>
            <a:r>
              <a:rPr lang="en-US" dirty="0" smtClean="0"/>
              <a:t>the instructor and person</a:t>
            </a:r>
            <a:endParaRPr lang="en-US" dirty="0"/>
          </a:p>
          <a:p>
            <a:r>
              <a:rPr lang="en-US" dirty="0"/>
              <a:t>3) </a:t>
            </a:r>
            <a:r>
              <a:rPr lang="en-US" u="sng" dirty="0"/>
              <a:t>Assignment of responsibility</a:t>
            </a:r>
            <a:r>
              <a:rPr lang="en-US" dirty="0"/>
              <a:t>: </a:t>
            </a:r>
            <a:r>
              <a:rPr lang="en-US" i="1" dirty="0"/>
              <a:t>We are less likely to be obedient if we think we will be held </a:t>
            </a:r>
            <a:r>
              <a:rPr lang="en-US" i="1" dirty="0" smtClean="0"/>
              <a:t>responsible</a:t>
            </a:r>
            <a:endParaRPr lang="en-US" dirty="0"/>
          </a:p>
        </p:txBody>
      </p:sp>
      <p:sp>
        <p:nvSpPr>
          <p:cNvPr id="4" name="Title 1"/>
          <p:cNvSpPr txBox="1">
            <a:spLocks/>
          </p:cNvSpPr>
          <p:nvPr/>
        </p:nvSpPr>
        <p:spPr>
          <a:xfrm>
            <a:off x="454152" y="3810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t>Obedience to Authority</a:t>
            </a:r>
            <a:endParaRPr lang="en-US" dirty="0"/>
          </a:p>
        </p:txBody>
      </p:sp>
    </p:spTree>
    <p:extLst>
      <p:ext uri="{BB962C8B-B14F-4D97-AF65-F5344CB8AC3E}">
        <p14:creationId xmlns:p14="http://schemas.microsoft.com/office/powerpoint/2010/main" val="35935376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4117848" cy="1444752"/>
          </a:xfrm>
        </p:spPr>
        <p:txBody>
          <a:bodyPr>
            <a:normAutofit fontScale="85000" lnSpcReduction="10000"/>
          </a:bodyPr>
          <a:lstStyle/>
          <a:p>
            <a:pPr marL="0" indent="0">
              <a:buNone/>
            </a:pPr>
            <a:r>
              <a:rPr lang="en-US" dirty="0" smtClean="0"/>
              <a:t>In </a:t>
            </a:r>
            <a:r>
              <a:rPr lang="en-US" dirty="0" err="1"/>
              <a:t>Milgram’s</a:t>
            </a:r>
            <a:r>
              <a:rPr lang="en-US" dirty="0"/>
              <a:t> study, subjects were asked to deliver different voltages (0-450 volts) as a punishment to the “learner”</a:t>
            </a:r>
          </a:p>
          <a:p>
            <a:endParaRPr lang="en-US" dirty="0"/>
          </a:p>
        </p:txBody>
      </p:sp>
      <p:pic>
        <p:nvPicPr>
          <p:cNvPr id="9218" name="Picture 2" descr="http://www.lightindustry.org/obedie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085681" cy="21911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1982" y="3143071"/>
            <a:ext cx="3276600" cy="1200329"/>
          </a:xfrm>
          <a:prstGeom prst="rect">
            <a:avLst/>
          </a:prstGeom>
        </p:spPr>
        <p:txBody>
          <a:bodyPr wrap="square">
            <a:spAutoFit/>
          </a:bodyPr>
          <a:lstStyle/>
          <a:p>
            <a:r>
              <a:rPr lang="en-US" dirty="0"/>
              <a:t>Milgram’s question was at what point would subjects refuse to deliver shock to another person? </a:t>
            </a:r>
          </a:p>
        </p:txBody>
      </p:sp>
      <p:sp>
        <p:nvSpPr>
          <p:cNvPr id="5" name="TextBox 4"/>
          <p:cNvSpPr txBox="1"/>
          <p:nvPr/>
        </p:nvSpPr>
        <p:spPr>
          <a:xfrm>
            <a:off x="381000" y="4343400"/>
            <a:ext cx="3447422" cy="1477328"/>
          </a:xfrm>
          <a:prstGeom prst="rect">
            <a:avLst/>
          </a:prstGeom>
          <a:noFill/>
        </p:spPr>
        <p:txBody>
          <a:bodyPr wrap="square" rtlCol="0">
            <a:spAutoFit/>
          </a:bodyPr>
          <a:lstStyle/>
          <a:p>
            <a:r>
              <a:rPr lang="en-CA" dirty="0" smtClean="0"/>
              <a:t>What do you think happened, would people go to a lethal voltage? </a:t>
            </a:r>
          </a:p>
          <a:p>
            <a:r>
              <a:rPr lang="en-CA" dirty="0" smtClean="0"/>
              <a:t>How do you think this relates to what happened in WWII?  </a:t>
            </a:r>
            <a:endParaRPr lang="en-CA" dirty="0"/>
          </a:p>
        </p:txBody>
      </p:sp>
      <p:pic>
        <p:nvPicPr>
          <p:cNvPr id="9220" name="Picture 4" descr="http://www.profit-over-life.org/teachers_guide/images/germany/buchenwald_kz/buchenwald_dead_bodies_masses_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038599"/>
            <a:ext cx="3276600" cy="225266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CA" dirty="0" smtClean="0"/>
              <a:t>The Study of Obedience</a:t>
            </a:r>
            <a:endParaRPr lang="en-CA" dirty="0"/>
          </a:p>
        </p:txBody>
      </p:sp>
    </p:spTree>
    <p:extLst>
      <p:ext uri="{BB962C8B-B14F-4D97-AF65-F5344CB8AC3E}">
        <p14:creationId xmlns:p14="http://schemas.microsoft.com/office/powerpoint/2010/main" val="2638226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8503920" cy="1444752"/>
          </a:xfrm>
        </p:spPr>
        <p:txBody>
          <a:bodyPr>
            <a:normAutofit/>
          </a:bodyPr>
          <a:lstStyle/>
          <a:p>
            <a:r>
              <a:rPr lang="en-US" dirty="0" smtClean="0"/>
              <a:t>A </a:t>
            </a:r>
            <a:r>
              <a:rPr lang="en-US" dirty="0"/>
              <a:t>group is two or more persons </a:t>
            </a:r>
            <a:r>
              <a:rPr lang="en-US" dirty="0" smtClean="0"/>
              <a:t>interacting with </a:t>
            </a:r>
            <a:r>
              <a:rPr lang="en-US" dirty="0"/>
              <a:t>one another in such a way that each person influences and is influenced by each other person </a:t>
            </a:r>
          </a:p>
          <a:p>
            <a:endParaRPr lang="en-US" dirty="0"/>
          </a:p>
        </p:txBody>
      </p:sp>
      <p:sp>
        <p:nvSpPr>
          <p:cNvPr id="4" name="Title 3"/>
          <p:cNvSpPr>
            <a:spLocks noGrp="1"/>
          </p:cNvSpPr>
          <p:nvPr>
            <p:ph type="title"/>
          </p:nvPr>
        </p:nvSpPr>
        <p:spPr/>
        <p:txBody>
          <a:bodyPr/>
          <a:lstStyle/>
          <a:p>
            <a:r>
              <a:rPr lang="en-CA" dirty="0" smtClean="0"/>
              <a:t>Group Processes</a:t>
            </a:r>
            <a:endParaRPr lang="en-CA" dirty="0"/>
          </a:p>
        </p:txBody>
      </p:sp>
      <p:sp>
        <p:nvSpPr>
          <p:cNvPr id="5" name="Rectangle 4"/>
          <p:cNvSpPr/>
          <p:nvPr/>
        </p:nvSpPr>
        <p:spPr>
          <a:xfrm>
            <a:off x="457200" y="2971800"/>
            <a:ext cx="4572000" cy="3139321"/>
          </a:xfrm>
          <a:prstGeom prst="rect">
            <a:avLst/>
          </a:prstGeom>
        </p:spPr>
        <p:txBody>
          <a:bodyPr>
            <a:spAutoFit/>
          </a:bodyPr>
          <a:lstStyle/>
          <a:p>
            <a:r>
              <a:rPr lang="en-US" dirty="0"/>
              <a:t>Group mental processes:</a:t>
            </a:r>
          </a:p>
          <a:p>
            <a:r>
              <a:rPr lang="en-US" dirty="0"/>
              <a:t>1) </a:t>
            </a:r>
            <a:r>
              <a:rPr lang="en-US" b="1" dirty="0"/>
              <a:t>Group polarization</a:t>
            </a:r>
            <a:r>
              <a:rPr lang="en-US" dirty="0"/>
              <a:t>:  the group decision is more risky than that of an individual </a:t>
            </a:r>
          </a:p>
          <a:p>
            <a:r>
              <a:rPr lang="en-US" dirty="0"/>
              <a:t>2) </a:t>
            </a:r>
            <a:r>
              <a:rPr lang="en-US" b="1" dirty="0"/>
              <a:t>Groupthink</a:t>
            </a:r>
            <a:r>
              <a:rPr lang="en-US" dirty="0"/>
              <a:t>: a mode of thinking that people engage in when part of a cohesive in-group. The group tends to make mistakes. </a:t>
            </a:r>
            <a:endParaRPr lang="en-US" dirty="0" smtClean="0"/>
          </a:p>
          <a:p>
            <a:endParaRPr lang="en-US" dirty="0"/>
          </a:p>
          <a:p>
            <a:endParaRPr lang="en-US" dirty="0" smtClean="0"/>
          </a:p>
          <a:p>
            <a:endParaRPr lang="en-US" dirty="0"/>
          </a:p>
        </p:txBody>
      </p:sp>
      <p:pic>
        <p:nvPicPr>
          <p:cNvPr id="10242" name="Picture 2" descr="http://1.bp.blogspot.com/-7X2JncBmxus/TjWbEHPRjpI/AAAAAAAABpI/4Tzgc4xUhY4/s400/megachurch_calvary-chap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19400"/>
            <a:ext cx="3810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76800" y="5486400"/>
            <a:ext cx="3733800" cy="923330"/>
          </a:xfrm>
          <a:prstGeom prst="rect">
            <a:avLst/>
          </a:prstGeom>
          <a:noFill/>
        </p:spPr>
        <p:txBody>
          <a:bodyPr wrap="square" rtlCol="0">
            <a:spAutoFit/>
          </a:bodyPr>
          <a:lstStyle/>
          <a:p>
            <a:r>
              <a:rPr lang="en-CA" dirty="0" smtClean="0"/>
              <a:t>If you attended a church that had extreme religious views – how would your views change? </a:t>
            </a:r>
            <a:endParaRPr lang="en-CA" dirty="0"/>
          </a:p>
        </p:txBody>
      </p:sp>
      <p:sp>
        <p:nvSpPr>
          <p:cNvPr id="7" name="TextBox 6"/>
          <p:cNvSpPr txBox="1"/>
          <p:nvPr/>
        </p:nvSpPr>
        <p:spPr>
          <a:xfrm>
            <a:off x="609600" y="5562600"/>
            <a:ext cx="3733714" cy="646331"/>
          </a:xfrm>
          <a:prstGeom prst="rect">
            <a:avLst/>
          </a:prstGeom>
          <a:noFill/>
        </p:spPr>
        <p:txBody>
          <a:bodyPr wrap="none" rtlCol="0">
            <a:spAutoFit/>
          </a:bodyPr>
          <a:lstStyle/>
          <a:p>
            <a:r>
              <a:rPr lang="en-CA" dirty="0" smtClean="0"/>
              <a:t>Can you think of examples of these</a:t>
            </a:r>
          </a:p>
          <a:p>
            <a:r>
              <a:rPr lang="en-CA" dirty="0"/>
              <a:t>c</a:t>
            </a:r>
            <a:r>
              <a:rPr lang="en-CA" dirty="0" smtClean="0"/>
              <a:t>oncepts? </a:t>
            </a:r>
            <a:endParaRPr lang="en-CA" dirty="0"/>
          </a:p>
        </p:txBody>
      </p:sp>
    </p:spTree>
    <p:extLst>
      <p:ext uri="{BB962C8B-B14F-4D97-AF65-F5344CB8AC3E}">
        <p14:creationId xmlns:p14="http://schemas.microsoft.com/office/powerpoint/2010/main" val="27610689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4575048" cy="4721352"/>
          </a:xfrm>
        </p:spPr>
        <p:txBody>
          <a:bodyPr>
            <a:normAutofit fontScale="92500" lnSpcReduction="20000"/>
          </a:bodyPr>
          <a:lstStyle/>
          <a:p>
            <a:r>
              <a:rPr lang="en-US" dirty="0" smtClean="0"/>
              <a:t>Altruism </a:t>
            </a:r>
            <a:r>
              <a:rPr lang="en-US" dirty="0"/>
              <a:t>refers to </a:t>
            </a:r>
            <a:r>
              <a:rPr lang="en-US" dirty="0" smtClean="0"/>
              <a:t>actions designed </a:t>
            </a:r>
            <a:r>
              <a:rPr lang="en-US" dirty="0"/>
              <a:t>to help </a:t>
            </a:r>
            <a:r>
              <a:rPr lang="en-US" dirty="0" smtClean="0"/>
              <a:t>others. Three theories on why we are Altruistic:</a:t>
            </a:r>
            <a:endParaRPr lang="en-US" dirty="0"/>
          </a:p>
          <a:p>
            <a:pPr marL="0" indent="0">
              <a:buNone/>
            </a:pPr>
            <a:r>
              <a:rPr lang="en-US" u="sng" dirty="0" smtClean="0"/>
              <a:t>1) Evolutionary </a:t>
            </a:r>
            <a:r>
              <a:rPr lang="en-US" u="sng" dirty="0"/>
              <a:t>theory</a:t>
            </a:r>
            <a:r>
              <a:rPr lang="en-US" dirty="0"/>
              <a:t> suggests we are </a:t>
            </a:r>
            <a:r>
              <a:rPr lang="en-US" dirty="0" smtClean="0"/>
              <a:t>altruistic toward </a:t>
            </a:r>
            <a:r>
              <a:rPr lang="en-US" dirty="0"/>
              <a:t>persons who share our genes --&gt;  fosters survival of our genes</a:t>
            </a:r>
          </a:p>
          <a:p>
            <a:pPr marL="0" indent="0">
              <a:buNone/>
            </a:pPr>
            <a:r>
              <a:rPr lang="en-US" u="sng" dirty="0" smtClean="0"/>
              <a:t>2) Egoistic </a:t>
            </a:r>
            <a:r>
              <a:rPr lang="en-US" u="sng" dirty="0"/>
              <a:t>model</a:t>
            </a:r>
            <a:r>
              <a:rPr lang="en-US" dirty="0"/>
              <a:t>: altruism is motivated by some </a:t>
            </a:r>
            <a:r>
              <a:rPr lang="en-US" dirty="0" smtClean="0"/>
              <a:t>anticipated gain</a:t>
            </a:r>
            <a:endParaRPr lang="en-US" dirty="0"/>
          </a:p>
          <a:p>
            <a:pPr marL="0" indent="0">
              <a:buNone/>
            </a:pPr>
            <a:r>
              <a:rPr lang="en-US" u="sng" dirty="0" smtClean="0"/>
              <a:t>3) Empathy-altruism </a:t>
            </a:r>
            <a:r>
              <a:rPr lang="en-US" u="sng" dirty="0"/>
              <a:t>model</a:t>
            </a:r>
            <a:r>
              <a:rPr lang="en-US" dirty="0"/>
              <a:t>:  </a:t>
            </a:r>
            <a:r>
              <a:rPr lang="en-US" dirty="0" smtClean="0"/>
              <a:t>empathy leads </a:t>
            </a:r>
            <a:r>
              <a:rPr lang="en-US" dirty="0"/>
              <a:t>to altruism</a:t>
            </a:r>
          </a:p>
          <a:p>
            <a:endParaRPr lang="en-US" dirty="0"/>
          </a:p>
        </p:txBody>
      </p:sp>
      <p:sp>
        <p:nvSpPr>
          <p:cNvPr id="4" name="Title 3"/>
          <p:cNvSpPr>
            <a:spLocks noGrp="1"/>
          </p:cNvSpPr>
          <p:nvPr>
            <p:ph type="title"/>
          </p:nvPr>
        </p:nvSpPr>
        <p:spPr/>
        <p:txBody>
          <a:bodyPr/>
          <a:lstStyle/>
          <a:p>
            <a:r>
              <a:rPr lang="en-CA" dirty="0" smtClean="0"/>
              <a:t>Altruism</a:t>
            </a:r>
            <a:endParaRPr lang="en-CA" dirty="0"/>
          </a:p>
        </p:txBody>
      </p:sp>
      <p:pic>
        <p:nvPicPr>
          <p:cNvPr id="12290" name="Picture 2" descr="http://www.streetbonersandtvcarnage.com/wp-content/uploads/2013/03/bridge-suic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015" y="1752600"/>
            <a:ext cx="3695785" cy="25812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8671" y="4572000"/>
            <a:ext cx="2590800" cy="1477328"/>
          </a:xfrm>
          <a:prstGeom prst="rect">
            <a:avLst/>
          </a:prstGeom>
          <a:noFill/>
        </p:spPr>
        <p:txBody>
          <a:bodyPr wrap="square" rtlCol="0">
            <a:spAutoFit/>
          </a:bodyPr>
          <a:lstStyle/>
          <a:p>
            <a:r>
              <a:rPr lang="en-CA" dirty="0" smtClean="0"/>
              <a:t>A man dives into to help someone who has </a:t>
            </a:r>
          </a:p>
          <a:p>
            <a:r>
              <a:rPr lang="en-CA" dirty="0"/>
              <a:t>j</a:t>
            </a:r>
            <a:r>
              <a:rPr lang="en-CA" dirty="0" smtClean="0"/>
              <a:t>umped off a bridge. Explain his behavior</a:t>
            </a:r>
          </a:p>
          <a:p>
            <a:r>
              <a:rPr lang="en-CA" dirty="0"/>
              <a:t>u</a:t>
            </a:r>
            <a:r>
              <a:rPr lang="en-CA" dirty="0" smtClean="0"/>
              <a:t>sing the theories. </a:t>
            </a:r>
            <a:endParaRPr lang="en-CA" dirty="0"/>
          </a:p>
        </p:txBody>
      </p:sp>
    </p:spTree>
    <p:extLst>
      <p:ext uri="{BB962C8B-B14F-4D97-AF65-F5344CB8AC3E}">
        <p14:creationId xmlns:p14="http://schemas.microsoft.com/office/powerpoint/2010/main" val="40478298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1752" y="1527048"/>
            <a:ext cx="2746248" cy="4416552"/>
          </a:xfrm>
        </p:spPr>
        <p:txBody>
          <a:bodyPr>
            <a:normAutofit fontScale="92500" lnSpcReduction="20000"/>
          </a:bodyPr>
          <a:lstStyle/>
          <a:p>
            <a:r>
              <a:rPr lang="en-US" dirty="0" smtClean="0"/>
              <a:t>People </a:t>
            </a:r>
            <a:r>
              <a:rPr lang="en-US" dirty="0"/>
              <a:t>are more likely to help a person in need when there are less people around. When there are many people present, an individual may feel less responsible for helping the person in need. </a:t>
            </a:r>
          </a:p>
          <a:p>
            <a:endParaRPr lang="en-US" dirty="0"/>
          </a:p>
        </p:txBody>
      </p:sp>
      <p:sp>
        <p:nvSpPr>
          <p:cNvPr id="4" name="Title 3"/>
          <p:cNvSpPr>
            <a:spLocks noGrp="1"/>
          </p:cNvSpPr>
          <p:nvPr>
            <p:ph type="title"/>
          </p:nvPr>
        </p:nvSpPr>
        <p:spPr/>
        <p:txBody>
          <a:bodyPr/>
          <a:lstStyle/>
          <a:p>
            <a:r>
              <a:rPr lang="en-CA" dirty="0" smtClean="0"/>
              <a:t>The Bystander Effect</a:t>
            </a:r>
            <a:endParaRPr lang="en-CA" dirty="0"/>
          </a:p>
        </p:txBody>
      </p:sp>
      <p:pic>
        <p:nvPicPr>
          <p:cNvPr id="13314" name="Picture 2" descr="http://fc07.deviantart.net/fs39/i/2008/348/a/2/Bystander_effect_by_almudena_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76400"/>
            <a:ext cx="461554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52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Attributions</a:t>
            </a:r>
          </a:p>
        </p:txBody>
      </p:sp>
      <p:sp>
        <p:nvSpPr>
          <p:cNvPr id="3" name="Content Placeholder 2"/>
          <p:cNvSpPr>
            <a:spLocks noGrp="1"/>
          </p:cNvSpPr>
          <p:nvPr>
            <p:ph sz="quarter" idx="1"/>
          </p:nvPr>
        </p:nvSpPr>
        <p:spPr>
          <a:xfrm>
            <a:off x="301752" y="1527048"/>
            <a:ext cx="8503920" cy="3578352"/>
          </a:xfrm>
        </p:spPr>
        <p:txBody>
          <a:bodyPr>
            <a:normAutofit/>
          </a:bodyPr>
          <a:lstStyle/>
          <a:p>
            <a:r>
              <a:rPr lang="en-US" dirty="0" smtClean="0"/>
              <a:t>Attributions </a:t>
            </a:r>
            <a:r>
              <a:rPr lang="en-US" dirty="0"/>
              <a:t>are statements that </a:t>
            </a:r>
            <a:r>
              <a:rPr lang="en-US" dirty="0" smtClean="0"/>
              <a:t>explain why </a:t>
            </a:r>
            <a:r>
              <a:rPr lang="en-US" dirty="0"/>
              <a:t>people do what they do</a:t>
            </a:r>
          </a:p>
          <a:p>
            <a:endParaRPr lang="en-US" dirty="0"/>
          </a:p>
        </p:txBody>
      </p:sp>
      <p:pic>
        <p:nvPicPr>
          <p:cNvPr id="4" name="Picture 2" descr="http://img2-1.timeinc.net/people/i/2014/stylewatch/blog/140203/justin-bieber-mug-6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362200"/>
            <a:ext cx="3060700" cy="2295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3325296"/>
            <a:ext cx="3962944" cy="1477328"/>
          </a:xfrm>
          <a:prstGeom prst="rect">
            <a:avLst/>
          </a:prstGeom>
          <a:noFill/>
        </p:spPr>
        <p:txBody>
          <a:bodyPr wrap="none" rtlCol="0">
            <a:spAutoFit/>
          </a:bodyPr>
          <a:lstStyle/>
          <a:p>
            <a:r>
              <a:rPr lang="en-US" dirty="0" smtClean="0"/>
              <a:t>Why did Justin Bieber throws eggs</a:t>
            </a:r>
          </a:p>
          <a:p>
            <a:r>
              <a:rPr lang="en-US" dirty="0" smtClean="0"/>
              <a:t>At someone's house? </a:t>
            </a:r>
          </a:p>
          <a:p>
            <a:r>
              <a:rPr lang="en-US" dirty="0" smtClean="0"/>
              <a:t>Why did he speed while intoxicated? </a:t>
            </a:r>
          </a:p>
          <a:p>
            <a:r>
              <a:rPr lang="en-US" dirty="0" smtClean="0"/>
              <a:t>Why did he refuse to stop smoking </a:t>
            </a:r>
          </a:p>
          <a:p>
            <a:r>
              <a:rPr lang="en-US" dirty="0"/>
              <a:t>m</a:t>
            </a:r>
            <a:r>
              <a:rPr lang="en-US" dirty="0" smtClean="0"/>
              <a:t>arijuana on a plane? </a:t>
            </a:r>
            <a:endParaRPr lang="en-US" dirty="0"/>
          </a:p>
        </p:txBody>
      </p:sp>
    </p:spTree>
    <p:extLst>
      <p:ext uri="{BB962C8B-B14F-4D97-AF65-F5344CB8AC3E}">
        <p14:creationId xmlns:p14="http://schemas.microsoft.com/office/powerpoint/2010/main" val="11266011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Attributions</a:t>
            </a:r>
            <a:endParaRPr lang="en-US" dirty="0"/>
          </a:p>
        </p:txBody>
      </p:sp>
      <p:sp>
        <p:nvSpPr>
          <p:cNvPr id="3" name="Content Placeholder 2"/>
          <p:cNvSpPr>
            <a:spLocks noGrp="1"/>
          </p:cNvSpPr>
          <p:nvPr>
            <p:ph sz="quarter" idx="1"/>
          </p:nvPr>
        </p:nvSpPr>
        <p:spPr>
          <a:xfrm>
            <a:off x="228599" y="1676400"/>
            <a:ext cx="4038600" cy="3502152"/>
          </a:xfrm>
        </p:spPr>
        <p:txBody>
          <a:bodyPr>
            <a:normAutofit fontScale="77500" lnSpcReduction="20000"/>
          </a:bodyPr>
          <a:lstStyle/>
          <a:p>
            <a:r>
              <a:rPr lang="en-US" dirty="0"/>
              <a:t>Dispositional:  the actions of a person are related to their internal character</a:t>
            </a:r>
          </a:p>
          <a:p>
            <a:r>
              <a:rPr lang="en-US" i="1" dirty="0"/>
              <a:t> </a:t>
            </a:r>
            <a:r>
              <a:rPr lang="en-US" i="1" dirty="0" smtClean="0"/>
              <a:t>“</a:t>
            </a:r>
            <a:r>
              <a:rPr lang="en-US" i="1" dirty="0" err="1" smtClean="0"/>
              <a:t>Luongo</a:t>
            </a:r>
            <a:r>
              <a:rPr lang="en-US" i="1" dirty="0" smtClean="0"/>
              <a:t> let in a goal, he isn’t trying hard enough.”</a:t>
            </a:r>
            <a:endParaRPr lang="en-US" dirty="0"/>
          </a:p>
          <a:p>
            <a:r>
              <a:rPr lang="en-US" dirty="0"/>
              <a:t>Situational:  the actions of a person are related to the external characteristics of their situation</a:t>
            </a:r>
          </a:p>
          <a:p>
            <a:r>
              <a:rPr lang="en-US" i="1" dirty="0"/>
              <a:t> </a:t>
            </a:r>
            <a:r>
              <a:rPr lang="en-US" i="1" dirty="0" smtClean="0"/>
              <a:t>“</a:t>
            </a:r>
            <a:r>
              <a:rPr lang="en-US" i="1" dirty="0" err="1" smtClean="0"/>
              <a:t>Luongo</a:t>
            </a:r>
            <a:r>
              <a:rPr lang="en-US" i="1" dirty="0" smtClean="0"/>
              <a:t> let in a goal, he must not have seen it in time.”</a:t>
            </a:r>
            <a:endParaRPr lang="en-US" dirty="0"/>
          </a:p>
          <a:p>
            <a:endParaRPr lang="en-US" dirty="0"/>
          </a:p>
        </p:txBody>
      </p:sp>
      <p:sp>
        <p:nvSpPr>
          <p:cNvPr id="4" name="AutoShape 2" descr="data:image/jpeg;base64,/9j/4AAQSkZJRgABAQAAAQABAAD/2wCEAAkGBhQSERUUExMVFRQWGB0YGRgYGR8YGBocHBwcGhgcGxgcHCYeHBsjHRgcHy8gIycpLCwsGB4xNTAqNSYrLCkBCQoKDgwOGg8PGiwkHyQsKi8sLSosLC0sLC8wLCwsKSwsLCwtLCwsLCwsLCwsLywsLCwsLCwsLCwsLCwsLCwpLP/AABEIAMkA+wMBIgACEQEDEQH/xAAcAAACAwEBAQEAAAAAAAAAAAAFBgMEBwIBAAj/xABNEAACAgAEAwUFBAUICAMJAAABAgMRAAQSIQUxQQYTIlFhBzJxgaEUQpGxI1JywdEVM2KCkrLh8CQ0NVN0s9LxFyXCFkNUY4OToqPT/8QAGgEAAgMBAQAAAAAAAAAAAAAAAgMAAQQFBv/EADoRAAEEAAQDBgMECQUAAAAAAAEAAgMRBBIhMUFRcQUTImGRsYHR8COhweEUFTIzNEJykvEkUmKC0v/aAAwDAQACEQMRAD8AyJiF02ToJvb8DzwVyPaIoyqPAhJ1kEhmB23I5UOVeZxUiy0QZNeop1HmPT54IDL5cMHQuWBGkHTp+HU7YYTpfJW2ya5ob3pHe066TuQ3Nhe1WLv1xRiVmYKoJPkN8E+OuJDeokjYCtz57jbbAzKaw+1jpd19cBmz7oy0xmhqiMfD3ksLGxIHL/v+WLmYYLFGWFgWCPwH44u8I4q8SaAyb2b0iQg9TZ5cqxS4i/6FPUk/5/HANABITpXl9GqQQsDeLWR4ezhnGrSOoF74rPl/LbBfhWZCxaaYt9BfzxHuoaJUceY6qbIcO7xdTBdANGybaqJBrlz6YDy1qYKKFnbp6YL/AMm5rNFvs8MrKu7FVOkedkbD4Xi1k/Z5n3alyzEitXjj2BFi/HtY3xYPFA4VohU+ybdeeKkGZZGDKaYbgjBTjvC5cs4SZdLVdWDY9CCQeR/DAS9xggqKepNU+V1H768unL+OE/h8K2wZtgDt54tx8fZYFiA5Ai/n/A4FGTfbnzxFF8o3X4j88GOLQa3Vbq1X8sDYsoz0VGwon88H9IMo2ukGL4KHdDsvwLSwbVdG+WCsc66tIYavK98T0MKscOhrN6la7JrkfLzwBNKAWmqsVOKvpiY/D88Bs5xUtuHIF7AbViv9uY/eJ9Lv6YvXgEQaDxUTT9b3x6H8scyqWrarNAY7jgYLdWoNX6+WKIJFomEA0ug4sXdenPEuXzFFtIO+wJ5gdfnibLZASIXDqtH3aJvyxQfMdKrzwO+iM9dEWJuEV+t+7EWUz4A8W5Pqb9P+2O4R+gH7X8Rijncs0LFQ3zArFuANBC1xBLlbj4VLNrkjidwo8RA2H+OBiv4h6HBrg3a+eCIwjS0TXYI3397fnvgbms3rcsFVbINKKAr0xpjHhpIcbNqeTO6gFAs8uW/wxTechdHIXy/jg7OQYrCopHIr71/h59cBUVLbvCbHUb2cZ4gDa0TZhVpu7Odr4YoAhgqRb0spvVfOyfdwMzvEZJHLKj0f4b/XFLhSxkhmp7u05V5b3ibMwgMa8I8gTt+GKMmU0oIi5tq1xiJGk1MVVarbkOdUAPP0wS4b7N5po0cTRhWAYcyaPy51hdMBcqprUxq7v6DphlyHa18tWXcgoF0q6ghhtQsXuLxGU3wu3VyEu8Tdl1xP2euI1YOi8/CQWcnflS77C8L3FOGKsaMgpuvivV57dMNH/tagREluTSTqrnY5ddjvXwJwFyohlkbUrLESdKdT57gb4KVpABGyqI2S07lHuKcBglyKT5aPuyI9ekWSx2sE3Z6/TAKVNoxp1eLlXPflWLuf468WW7uElQpBBIo6fIXvzr64pLxTujG53G9/M7/nixRbYQEEOpysZzsoE4jHA1iOUgityFNnT8RVYYuJdjIYnQo4jiJoii70otjzH4kir54WOL8fYZqGZZA4Qihtt8fiMFm7QSSTBypBjVtJ22YkMDVkEeEb1+7FEtLUVPur8lqnA+Hwll1SQEIPBDF4b6anQ+JqoUCDR3JJog1l87OskvelHjLjugikMqVvrsnU1+QHI+dDKuEdrJnapYo8yXIvUmltPJaYeFVHkV531JtgzAnOWnuVxCSRzLeIc1Qg6lQNa82vR5E4z3bqBQlhZqQmjjsi5qGSPQrxvGw1uppSbUMLXeudjyx+ZM/lGikaNxToxRuotTRo9Rtzxs3ZHiKpmW7rMHRp0nLg2msnWzgXs92N/EBSkciMx7dzo+flZCCPDdctekaqr1+t4a1pa4hCdRaCQnmMRMu+2LnCYGdtgDVXZ54aVgHkPphl6qkP4bkwsWqzZXf8MToKcfsD92LJnVdSlSSRtWB/E82EYbcxpvyvr9MCDdoiygCeKgzcIaMmxrBJ1WbPkPhgEI2o7HBZsnoZUZjbcuekD0PXEmfg0DY7bcx/nbCmupOeyxfJDFyy6Bz1H8Kxd4NweVg0scXeKh3B8q511rzx7nMqisjI4YMFugdiR4gbHn5Ye+ymeiWPuIm1SurG9JVQa23PQYYx9OVyQHLdJN4g1LrRY0f+jYZdqIuqO3pgSwcRqAQRIdlG5sbcuYO2COazTUVKilJsXY257/HGm9jeD5fLwq47syMoLSWCBe+lDfhG9eeDbI42ClSsaKLVlOSzMkPgZWU/qkEGj6HfHsvA5WY2pU+R2IFWLXmPnjU+GcayWbzBk0fpI7VHkoarskKt2SAOdcsJHaHiDrLJI0QCO50MD4viQOew64B4y6jdWw5xR2CErAUh0nmrfxxafLCWIu0gDE3pqzfqed45acNGzA3Z5/hivJxi7ILXvtY0j8MU8EgEI4i0Egqtw3h6uzh5VjA6sGN79AoxIJFh1gFH3sEqTqrltsRzP4Ys5bPSIng0a+jFQSAfKwaPrgdPFNM5Z7JPNm2/z8sOLsjfEUhkT5H0wX0XgnZlLGgNzQ2HpifOcP7hUkDaifeBXYEi+vPBPKdkGKRFp41WRjyt2FciUG9Eivlhnz3swz0wKRhGjB8MjSKoYcwdILMprcg7jGYPBPhK2SQPiH2oo8Fn2YzNsJFAXz22+NY8/lAdbJ87rDfN7GuJqCBDG4HVZko/DUQfxrEI9k3EuuV//ZH/ANeGUFlzFDM/mQrgLFCpS77ptQYHai2o4F8RzrSyKRZOwHMn4DHvEczcsrDqx9L38sR8PnHfqzUADfoPLFu8Rz0rBoZL4q9xTISRAFxz3vbmed0cSZjjoJVV1aAP2TuBY225joMd8bzqyKaU0Pdq6vqTeACncHqMCwlzKKKUZH20orxOUspZiQbFL6b7nFjiNd0l7+Fvz2xRzvExIpsU5YkkDbc3i7n/AObj8ip/PBsFCkEhBNhAReG/s1m3bWFjDuwCDbYA89gL1E6aPp1G2FmaJQdifTGo+xMau8B5BqF9NlJr47C8VIPCqjfRtGuBdmp1KkjRQJfYOxO1XuVLeI70QOVb7MPE+G1HErTd3l0U95FQLPyKnXfMNueYN788edsO00WRiJvxGh6elnn5nr1OE5M5Jmow/eiXvCFQA1GrE1uPugXZJ3ABOMoGtgJ1l5slXOIdqMtlu8zGXhZ5m0RPKfvFV8Iu9BaqJ0XQonmAUCLJRmNQ0KF71M516mJ534tNfADETZjxs1llBOi/Im7rpfOvX0xxnY2KhiG0nkTek/A8j+7HpsJg2QtzPFk+nwXMkkLjTdkW4RwzJOzJIihrtSJdBHmPHMieo64P8Q7OomWaSLvT3ZW9TK4KsdN61XSCGKitbe90q8IC5o1RF+vXEsPEKPK/lv8Ajg34WJ7s23kqD3AUpM3m2133Z08r8j6+XwOJXI10VDWgoE1vQ/xxJNKHGuM79QOfzHX/AD5Yq5uYarkKrWxphy8qF/TfGSfs6rMZ0PNPjxOozcFf4bkGGW71zaFwqDQWodTY5eQOBc0kmbnEMYNFuo5AcyfTFmbjTSvGAraYl0xQjYDzZq5E318R5k4unvI17xpKkPRRVDyvy+P44FnZltzB2vTT1ROxR2rRR9reBCKpEYnUabba/wBYV8OWFuPPupJRipIo0aNHmL9cP/arIyPwvK5iwWm1WgFNpTV4hubBABI9euM3hW2A5WRvjnGLI7VaTiXvbktGOMZ6GREWGFozVvbXuOi+nWyMDspnniYFCRRuuh+I64MZnIr3RYMDey7G7+GAZy7kkAEm96/jywDXhR8TrA3RjPdp5J5ozHaaei8yT7x29Nvhj7MTRuNG5F2asm/TyxDwvg0moFAWfyQaq/DbDNw7sLKT4yI78/G5vyVdsA+QHbVa4sJIB9pTR57+m6WcotwUP1thibIcHZyRGjOT5C6+fIY1DhHsyGxMbP6ymh8kH7xhry3ZTQAK+QpR9D++vUYlvdpsrAw0P/I+g9B+JWVcO7CSN75Ceg8TfwH1w18P7DxJVqLurkNm9tq5A7+mHePh7KKCAfD+HX9lj8GxWz2Wevd3rnz2HmDu6eYPiUHYGsV3Quzqqd2g+srBQ8tPZZLx3Lpl554woIB0pdjRYV7A8xdb9DjUuyfE++ykZtloKpG+okIpJ3sm7uuo3+GW9rJ0kzMzo6spK0VYMp8CA6SOYvb5Ye+wAk+yx6QWtgd7oKAV25ENttpsbXRN4zxCpCF0+0TnwUTzvp7J572xd0Nudjn9R9MdCP44hymS00WsmgLJ8XwJHPFgOnp+GNq80vzFwDIBm7yWLvIdXiQHSSL3KkEUR9eWJu0vCcsJ0OV1CF62Y2RW5I61Xn5YM5zIiKZsvDqCowVVai7Ma+F2T5Y+432JzELLI7xslV4dtBI38J6dLvFEkWnRNzPA5kIFMlVv4AQT5b8h68sA8ww1Gqq9qwfy8QI0SmjZ287HMH44q5/gmipEUtGCNXX5n0wDHAGk6WN58RQkZRyusIxQferb8cFeJioo/wBk/ng/lQDBsAFIsDyGAnGF/Rr6A/nh4KyUgz74McB7TS5RJGhYK71RrVRG22+kbMdyD8sBb2wW4NlyaOm1N+WI5UFWzPEZMxvLK0jk/eJNWd66D4Dyw2cN4l3XDpVTZhPoO/JZYSt+vhSVf614G5jIHUSFFDqK8sDe9IEqg7HQ3zU0Po5+uN2GYMt+YSnuN0mfs0YUQyyJ3jCRKU3oVb8bM1ELzXmp2vzwS4hIsmqMSLKrxlhTWEdCX2F2FKuyWeenp0S8txB4jrjNEijsCCOdUQQdxieXtFM6FbUBhTEIqkiwSLAG2wxqexxfmBSgdKVaSKt13B5fwOK0ifIj6f4YtpkZTD9oCHuQ/dF9qD1qojmOm9VviDVfPGjM12yrUKBX5kbN0IPhPyx0lE31PXy+HkcR5mEjxL88cQy3y5/53wi6OUo0cgzIjWkAs/5388V8tFJmJkiQF3kYKo5kk9dvujmT6fE4qmWtud7V5+gGH3O5FeH5ZcuP9dzKasw496OI8oEP3dRFMRz0t0K0ybEZW0Eug0Fx4KTtJxtJZo8vlaaHKxiFH+6Tt3jjz91QD/RJ5EYr9pOxZhyMOYcRgOxOk+CWiLQih4rAJIJFWvngj2D4B9omtgFysFPJ0QkbqhPUbamvoPXALtv2pbP5kyAnultYh5ID71dCx3PyHQY58EHfnxf4HzO/+UqBxszkb7DySrkE71wgLEk77e6L5k+mHnhfB8rZVEMuiraRtES/JQWP9k/HCvkM53YkpRqarPXY8sGexkrd5IBe8TDwi23IoL5E8uXK8cvFRGKXuyvVYJx/Rnyjf/C0/g/Z9CAGcURYSIBFrruCX57WCPhhmykEUWyRKnmQNz8Sd8Y/m4xHKX7tBJEgUPLL4i7liF0R0/hDPvW4Shzxx/KeZWxHNmpBD+jKZZCFeZtW5cnWwSvvKQe7S/eOCYAFzZJHO1JW3JmgenX/ADWPftI6fljHp+LzoLaXxx6UVpcwzs0radQKQ1YXcAFKOldvEcUZ+1OYIP8Ap2Yk0AQAQJStKwbUwJZS+ncLY/3R3JODSaW3HM/0R+GPjmj+qPwxg0zzUVVeITCFu6QF2AklbXctFHrT90kmv0fri9lDOjiNUzhRSMulzOUa7MkpHdVtq0huVOKHh2lqAWaUHtBauIZgUFBZbAFc44ydvrjQuwcqR5SPVJpDKpGqkF6SW07+LaySPIk1yxk3E5keZtAYLqAAO7UFC2dr1GrO3M4eOzfDf9CQ+CysiksoJjWQkMwOhyDoJNEaSDuN7xiiP2rivSdoN/0MQ6eydoe0SyfzMckhBQG1Kae8qiVbxbDcihVb1YsZLxLNOSyR2h90oYGQjoQWNkHnv54pMwJ1hppAjSSppFd2EHcRoYxqLLZdgNPnV1RqZji02XIhj4ZOyxqq3FZjsKNQU3yDWPljXa89lvZBGzJeR00ok7Zk/pDy2QlQPLp8cEO1AEkFhie7Nt69AD898JPBu0iHM1KWkUNrV+TEqulr23Onceq+uCXbztPGsHdQqwMvNztqUeVdT1ONLtkloo0k+IxvIWexy02TQ87r/th54SDHCXjQyhdtivle9nYdeuM6hfY74vZDi4iDC6B9CfqMDNhm5Q4ei0xYk2WnjxXeY43IzljsGNlRsK8gOm2JOLZfUqLdXe/zwInkVmBTa7JHQb4Y0jDvHY+6T9cE8ggECkjUE2VG3AYyoCgg8rv5WQdvXpg1muFwQwARq6MOWo3qPnsao44rSLsbfrcvn6YA8W4u7GiVryXljI/MSKT4ywNN7q5BxAMum/ERuN/WzflQ+uBOZUo+21qV+lH8QfriDvb/AO+PQ1ENsfFuCdjVH5A8sbMPN3btdikSMBGm65iNWDyP0/wxEwK2MP8AmX4dNCoWOS9t0RF7skbr7xdzd+81Gro4X+IdmD3feQOJo7rbZ1J5KVNGzXIgXXhDVeOiJPCC4EcrWQHmo+yPFCspy7EmDMgxOh3XU+0bgdGR9BvnS1gSpxFAm+/MbHpv6jocWMrkpJn0xI8jeSAsfwGGMoDMiPJck4geAE2ux/PDzwv2TZxxrnMeWjHNpGBIH7IND+swwSgh4VkTcatxCcddu5B+J8H/ADMLfMw+f1zU/ZFnRKfYLJRyZoyzNUeWUzkfraCCB8Op+FdbF4S5jOPLOI2dz45GA8K/qrqOyqoGkfs7b487QdqnZZyYI4pc06ayh2MaA0vx1UWYnfyGHbs3CYOBajRfNS2T1K3Q+WmL/wDLHNnltpKVLlkZd6DXqvuIRFeCyRwSLHGld/IbLSs1alUbe85UEkilAG9msk7x7rWaHRRpHzPMjGs9p37rgajkcxmAfkt//wAh+OMwvGjCFz48xO6JriWgnkokRgehH1wb7Oz6DK5oARn3mCruQu5JH63nzrAsnbBrsrllkMqlddx7ISdLHWtKwXcgtp2HryFkYsc65WtXocA0jBSu+uCL8OzfdOSXysYRNbAJ3j969iPxBSt0U5PsFb1wS4jC1qzrPJ3A1jWwhiaVyuhRru9NCwGHuNid+E5jLLr/AErsp1FIY0i72aRjpt1uwl/eB3Dfr4h4RwUzONIh/RG1keU5hjL4NbnQ2g6dgupein9bCq1WDMMtKiipAgVDApjNIFUzucwwA2LBhaaRVH3o16Pjl3YL4Jc24juFO7XSryvYZxTkELYAtf8AdYKTZCSGokkfVWiPuIVQamA7yWwy+dX08PMocDSzkKUTPOT+ghu1O/8AOSnUrab17A8tfP8AR4J+iBuu6Ftw7QRpgzj9yTl4TdB3fV3kguE6asAHfnF5bRz5eFX9ydTqOUi90hi5JlcAhOYcir5TLuNNYLPkFIUqc0pAaCEGlLFr7x6IGkkPspIrvF3GjEAzKr7manRlH2aIMGUM5NlxodtjrJGxK95H5XiwVMqD5zNo7MYiTGSArNzIRQgY7nnV/MctxjQ+y+VEeVgY93HI+6FvEWOyg0bbdLUaeQ07b3jOs+R3h0sHAoalFKxCqGYCl5tZ5devPGh9l1mkyA7gRmQAIBIuwNoNiVI/mrJrclulDGGP965ejx38FF8PZFcuBKwucldKvaV3bxh/ADbafH7ppeu43GC68Gy4u42JJLE3dliWJv1JwEld4pkj74IskqhYiG091BFUgQgLXvK4H/y23PIFeEuZollSdlWS2CuoV1tiaYF9iOWN9UvNWvzRJMQ1g0R1GJczmNcQLMxcbCzY09MQmTej1xYiyrSKFGkV8v8AJ3wRKgbxXMA3+QxxMlnEneBSfPHjZjGwltUSlarzLZEs1AgXyvz6D54aoVIZa/VPr54WsvmCrqa5MD9cNvD93QDrtzrmTvjNJX8qMeakzAi7otIUIWtSkEG+Q6bnClmJi5JAJsk1zP8AHDX2u4FHHE8nfk7ikC/fI231ctieWFPKLIh1KaNfPfCCCN00EHZdcPgB1FwygCxQ2JsUCTyFEn5YNcO7VrlQO5hUuebMASRt1IJG98iOmAOYzTsfGxPxxT12cDls2UzvMoyt+8BNnC+L5cmSaRZjmWc6o4wvdvGQDuu1Ub5b+6RR3x1PxWKNCYYnE72C0tHugdqjUDdiD75G10ADvgVwLKCXMQJZBZwmrnpDbE1/Ru/ljXO0HZRMsVOWpHVAtkDUx33LbNqO52I+lY1MmyiuCyyMfnspYynE1yyxyyZWJpzB4kl8RQq4VWJYMw1qdWg7g3VA1jnN+0zN6SIxBl18o4wSPm5Kj41hbyUiJnaz+sRLqJVNRLtVA6tQa7Nkk3tXXBvO9qeGxf6rkNTjfXPuB60zuT9Pjg2Ncdvb5rOWu4GgqyQ5nNgTZh5Hj6PMzMCTsBGn3iTsAi0TteHLhnsnmeMSTTGC/diEayPX9O20KT+qLrqScMfYjgUpRc7nd5m3hiqliUjZtPPvCOpsqu2xJwy8V4zHl4XmmcJGgtmP0AHUk7AdScLeda3RNgbdu1PmsS9pnZFctmsuka2XhWyFC65NbLuo8N7Dl5jDn2wXuY8rlFFiGIXWwugo/uE/1sLHZnOPxXjSTstKp7xUP3I4/wCbB9S5Un1Y4aoT9s4pzBQPf9SPl8iVH9rCMTowM4lKxBtuUcSAl72sz939kyoP8zDqb9pqX/0E/wBbGdPN5YO9u+MjM56eS/CXKr6qngWviBfzwtzNQuqHl/HHTb4IwPJMrVepJbjyF/lh+9lZAzLk9Iyf8dt+tbfremM9yBJJ32A5f5/HDv2Bl0vMxUsBHyC6ibYAUt77mq9b6Y4spuYEr02Hr9AeB9bLTc5nMu6lJGQnSSebFQRz3A3NiuXMeePMg8SJphGldINJGFIXfoOpJJ5fe9cAeLZqQUUgm0x6XcJUBkPh0RMQm6gEggH7reQqnxDNsslmLMt4e9kPeC9W4WE0mxs8hR3J+6K1ggrhlpG6ucahaRmtc1+lWiQxAjjU70DGRZ0n1IFffwvw8JkfS4y2aVpV7pQZB+hiFAk6oRu3iB6kd4fvYtTZcyoNWVnHe+OU3TKoZiFruyBYAIWuZjHTA07hf9FzWXfMeC1J0xRx0AaMQ8ICHawdMR38W4lWFZkZVexJmldh9niUG9PIObDJude/k0jV7mLXDOFzZt9cOZjljiARDMlnvLXXICyG2oswo3/Ng0Biq3EwI1MWZmtwIYQ+o0RpBJ0ux1HVVhT4pDXLDpwjiEKRiNFjcx1qKUCZCAXOgBWJO7bLuKxAqKzPtPkUgzU0UahUQqFAOw8CnqT5nr1xp3s/ULk0oiqvTe6sQLNb0TRby8XneM07ZH/Tp6u9Q58x4F2/PGg9js13WSR3MdKpZboEbD3iTR8ZAFspojpWMUX713xXpe0P4GH4eyYeLcKGYVkJTkUB0KxXUKetSkbiwQQQQaIOM943ks887nLZnLGEHQmpE1UgCEH9CdwVI51tthnXjmZQU6RyaIQ7tFuTK7eBBH3gNmOiAaN0RfLHrcPls2qqbPuvIAd/eoSDdveO12xve8bg6l5ql+davDLwfgOuIOGIJvb4Hz+WL7dlYB0f+1/hgplOHkR6IkfSL6E8+e4HPfAOKsaJYk4YI3ZHGtiAQVsgCt/w6/DEHFoJQiMy0hGlPBp5b8qF/HfE9nLzgszFBdH3ifxsfjizxLjpdL28Wwvc11PpijK67Gtp/dNo3pSBZdbF4bMgpta56ThZbKSRrTxsvlYrnywUzsxVEokWvT44c46LOxtmla7aZm1jX01fLp6+e2JMvEpyyDu1Hh1FtQDDp8TePuzHZI51JGJYBdrUL9Sf3Yk7M9lsznJJcvll/mm0vI7aVUbhbABJJ0nYXy6YzyW8WFqjLYjlPJU+A9j5M/mO51rHSFy7At4QwUUBzJLDmR1wxyewmbmmajb4xuv5FsOvYv2XyZCczSZpXDLoMYQ0dwVGtm5hgCPD5jrh2yzxsoZSxKk1vzqwQBdUdwCehGGDbVZnkZtFjOX9mGZyzAPH3pk8IZN1W9qOoAqTzLEUFB3JNY0VeDq6rCrWUiZEc70+goH38mN/TBbLrm5SGkMMaWbjALkr93x+HxD9kA/XEbcIMckb699T2AfCQTa8xeoADlQ3bnscDSokuNlfm/tLxUyyAOpWVPDKCOTrs34EVgz7K+CLm+IxiQAxRAzODyOitIPoXZduovB3tpwCDM57MB45YZgb1xAOjjbQzRsVOoirKNubNXeL3sx7MrFm9MMkjlgvesyCMKisJKC6mayyKN62PKt8aBIWtpJsE2FsGbJYnltsL+uML9rObz0soEmWmjycJ8J0ko7cjIxW1HkATsPUnD72c49NJnWXvtcTPLSmjWlS1AhbABZRz6EYcVYqW1HwkgD5jcYW08QmrBfZ522y+T+0PIXEjx6YiEsAjUdyDt4tHTphh7KdrIYoM5KJozKsOmNdWlyTe4VquiE5Ype2nsnDC0eYgVYzIxSRFFAtWoMANgau657euMu7vfDTH3hDys7oxmB5Io0tfds4s5ThZmVixAF6f+344DrmipArV6dflgrPn9AEVEVz363Z+uCxEhy0N06JutlWpeDCFAdep9rHIKd7Fdem+3I+exfsnNpWepFQ92aLaz1FnTGC7UL5VVk8gcLgz5ckE/L4DB3gL6YcyxkeNRFu6CyP0iUdmBroa332358p194LXo4QBgn1z+SLyTIVQxrlZBr/AECF5lLyagut9bBa2rRys0NtRNSOKMkh4srJEvidvtX87MVNKNUt6Rbbt07xubACQ5ptZ/SZWVsugHjXQwnoD3njQsTLqayx5EnFZMhYiQ5bLMio00oWfkSCVBrMGgyLEBYq5NueNQXEsVdo5msgsgdTl38R1zGN1JWtRCABG8V14f1yo204EtBpYVFmstLmKjFbrHGhA6iPw+DTzBCRsd9V4myvCWlgAfKSq+Ym1OUYmhqI1eJH8Nu53O+kUcDTnEUSyK2by7St3CKKbSEEZIFNGTShEqrAY88GNEsm0Qh46x/Spm9aio4FzEZY6106nO0guiWux4pFugMWMtmpIyx7lXWEd48mXf3pmK6wwUuo3HLSvhhJGxxU+2HUzDMQzDLgInfJR7/fxB3WqLLJID3m4RQ2Of5OCd2JMtJEqAzySQMWXUBei2LC9IVRUgKtI3PlgS7gnMYDqLQrMtchJ1G6PiADUVBWwCRdEdfw5Yf+zOe7zLQxMsmlm0uQPBoWyxpU2sah4gwYx0SLOM/zU7SOzs7SMzaizCmN77i2quVWarGkdlJoTBChdR3i92E0G2kOgPbDoV0DavebxYwx/vHL0WPBODi0109lG2YXWrtG8Ek7tNaSBom7ohIlZtBGhiYxQ1e9RHOr68dy6AK2WzEmwIaNLQqwDJREhBpCoJB5g8uWDUpjKmOJ3UmowWSR10qOutWUjSSdRsGueB8GRzIG+TRibYnVCaLHUVFxXpUnSL3oDGzdebogpF1KObD+1/jiLMdo5IomSFlKtZIve7ra/QdMbcOFwjlDEP6i/wAMLOayyDjMACIB9mc0FAF2elYolwT4GROJ30BPDhryWKyquZB7zVG3Q81+f44scL7JRuDrzEa6BYUmu83tlElUhrYWDj9HLl1/VX8BjsRjyGLY1zToUL5Yn7tN9R8l+XMxwcllMYfxblT9301da5etX1xZ4hw6VkULG523oHzx+h+0PabL5KPvJ3037qjd2Pkq9fjyGEX/AMYJ5j/ouRd1/WbU39wUPxOHVI/Qe35pYfC3XKf7h/5WccPyWaC6e5kHhr3WIP4Dnho9l6ZvKzyr3ckffoQHaNiqyLZiZtqrdgf2sPWV9o4QoM5F3GvkysWUH+mpUOvxojDikoYAgggiwQbBB5EHyxRikjNO9lDNFILAP935LL37USmo+JJIFYgiaO1FC+SodDftAE+amrEPF5p4AssUjNCR4XRrTckgMANAazyqr/AaXxDhMcqkMo3AB2sEA6qZTsw58/M7jCXJ2Umy1vlmjCsLeKS2ha7BIBBKEA/0uu9Ci52R/kfu/JYHMK+7JduGkkWKcrZIAblfoR5+Vc/IUcMk2dbvtDfddmViDp0EeEAjYNTVvz0tscKnA+Fh51b7NFH3ZsmORpFBAIomlFk0dJs0RtXNg4nx7LRGpp4kNUVZhqI6eH3vphJajZYGqg7RcCgzJDSxBmXYHdTXlYINemKvZnhSpmVaIBVhZbVeVSCSM/MFlN/tYrwcWy2eEiZaeWl2Zoy0dX5Ej06DB7sywjl7sszHu13aixGpgCaA8j06YlIqCLw8IhWTvViRZN/Eq0d/euud4q8Q7Q5aO+9miQAkHU6rRHOwSCP8MdcWnpv9bigS/EPDr63RYne620+eBvEOyeRziN3mVWZ3ClplQQsxA2YSbOb9LFEDfbERLIPan23TPTImX3iivxctbGhYHPSAKF87PphOy+WZpVjI0ksF32okgb3yxrWZ9nuSklCrlM1FyUGCS/FRY6hOaBqmob8+eK2Y7D8Iy8yJmc7MjUTokGktZ5tIAVHl93+LWPIFWqIXf/gI175iMfBT/hidfYMOuaHyjP8A14P9rO1UsMcBy8ihHDDUrLKrBSoUhyNzRs/HrhYftvnOs7D5IP8A0450k7GOLXX9fFegw2BnnjEjMgB5gdP9pVftT7KEyWVfMCcuylRWjSPEwXnqPnir7PMtG3f962mNY7Y0GAAI5owIbevCQbJ5Hlho45n3m4BK8jl2MgFnyEq1ywk9k3b9IiuELgC2rTpB1PqsEVpHXbbn0JRtEkrANimHOzCTB1WCRoABw6LROEdkshPqVG7wnTI7BRG1sDoJ0qpBp2Ow+8b5CiU3syyTNIxR/wBIAG8W1AhqGxrdV/AYmykZyeTeQRAyv4giA7n3Ylqz7qAXXkTil2PDfaZQySjTGF1OxYMdVsd1G+oncHlWHy5GyZQFyoWyuidLmqvy/LgrcXs7yakfo29zR77AadOmqBHQnf1Pni1BwHKxlUBOpaCqZnNblh4C+5s2LHlXIYKZ7NrFG8jmlUEk+g/fhA4RxUyZuFjOSZZTJpZCPDuqIN2AohiN65G8Le5rCBW6ZBHLOxzi40OvK/ZNX8hZFyU7rLsxOorSliQOZHM7NzPn64kaLJwP7sMbyNV6Qpdr5XW5v88JkeckizLzKkEkhmKjSQHKAnWAoZbb3F90nnzGCnbPKCNvtayyIHTu7TcajYUkBhyBJ67rfPmHeaEgbeyecKc7WOeacPv5cfbgs87dRBeIZhVAUBloAAAeBeQG3XGk9is3BDkoWLKmoKttsxY8wb6WdidqIrbGVdpJWbMuzsGYhLYXR/RpvuAbIo8ud4f+ysLT5fLqFVlUksJBRYoq6GQg3UbeDpfLe8Ijd9o4hdTHRD9Fia46Df4BaC2YAv4fS9z+eJGNbYgOVAoLtpArry2H5Dl5YsrVY6C8oa4Lq8Kmb/23B/wr/wB5sNWFTNH/AM7h/wCFb+82Fv4dQtWF3f8A0u9k2qcV+JcQWCJ5XNJGpZvgBe3qeXzxOuEj2w5pl4doXnLKqfIW5+qjDmizQWRIGibPy/bswEKNKIo0kYrEoN6dRG4SwE9Waz1t74MxLjMJl2KSZeoqK6Y3Qyd5FWoC3dVAIG9DkBihk+D5jLyKjCskFCuPDNEVUeLvI5NLRWoNlNQ1GziPifEe8SvtMECxTExxmFGCKqRlY0XeyNRugDqJGwGHvkEYoIYoXTFS5/hiR5DRntUsrv3caL7+voIQepJ1FuRvfahjz2Ycakhmk4dMxOka4SwIOk+KqO4sHVXQhhgnqkkkaWhPKkkkcPer3KBWdLtgG1opAZTz28wThX4hl58vxLh8s5QytKUZkJKkFhyBVdIAkZQu9ADc4tz+9aSqDDG7KeK2A4B8YzITLyFm0hYzZ8tj9br6YOEYy3tzxWZ2eAqAiyAAfefwposDoXJPw04zokrJ2vzGWkaSOi8vvIwtWA2XyrSObeZIN1jnhnZ+XiOYefM6ghGptIKq9bKiMeg3JIN8sQ8V4fUzadUhAAAUamKqAL2utRtvPxWaFXonZYztlyJojEqRARglSxFHdgoFUKAFDreCy6KrVrhXCosvEBHGsYobKPzPMnFfiiMrxZyAd4YrR0U++h3ra91Y3VflgzIPAvwGPsqoFr+tv8xV/T8ji9kO6CZTtsnECEMBjlAcjxqQzAaSpLKK8LFw3TQT03a+GZoLGEQrKyWGKH9GCbY+OgDV8kBrbYbYB8P7A5cTd8skit3gkA8JSweVabo2V58jjrKiaHM6A4ES1G7gamd30mMv3jk2AQPAK8R6bC5Ml+BQWN0fkhQHvJmvbVpUHT4B7xAJ1UGqyOvwqXjnCYM3CYp4xIhG226noyN91vIjHb8ODkCRnar6gXYog6QNq8sTrlVAqthtzJ/M4UmLB5+zU+Q1xSKRGZWMT2PGNhqFE6SQFJG3zxrHYzLqclASi6il3pFnxHe8JvtFjhWc6GfvCwMiFmKDwLpKqdgSDvp59d8CMr2vzUUaxpNpVRSjSu298yt9cYZZgzEOc7kPwXpYMI/FdnxsjIFE79Snz2oqBwuahW8f/MXCH7KMiJZ3VhaBAWBFg06sAd/NRibtb2lmkyCQytqd/wBK52B06h3QoAc/e+GnzxU9mef7h55NJZhGAoHVmYKo+ZI6GsNktr2POli/dJhiIwssQ1OatPgnrtdmzJJp7qR1gpwV6vpY/qsPD4fmcQ+z5VRmVRINUfeHXX6+gDYDcaSb/pnEHZzLRzSZuT9J4SL1UdRXUVPIb+ENpPLbfHfZDOKkuYZppGSGJQ2vkNFKWHjO50Har+OFA28P52re0NgfCOAbz3PrxKv9u+JUIsukpjeQ3YF7WAASDYBJvkeWAnZ3Mhs2j98jLrVEDRkMPgdHhtQeTV48W8lI+bz1d+aVSWTSaH7NirBcC9j4cdEf+ZIitCAshZl7umFmwQ3d+9o0DZsU45nZ+F19aq2NEcXc8cpJ+P8A16Df3QzOwasxIViikEWphochteok2ur9Yk+793Y4O9m1EmVOVYSRkIGUPzCljQFqNQFCwRycDFHhulM2wdYQJHm1ENuVGpVtddbkyA+HpvVXitBm1yk7SgzCMuEG2qMrQNi9P3QF5Gr2JxG+E5j52jkuVvdjcAEdfU8b4JA7Qk/aZdVFrF7ad6FiqFVy5dPnjU/ZsNeWV9hpHdhQBtQWzfO2oMfjy2BxnXb9h/KOYqqJX+4t/XGoez5VXJRhWvwgkc6LAMefTxX5b7YqEfakI+0n3g4zW9eyZsfG/LH37seisb15he4VJz/53H/wjf3zhqwpyf7bT/hD/fOFv4dQteF3f/S72Tepwne1bKlshrAvupFY/Ahkv5FwcN6nEWcyqyxtG4tHBVh5g7HD2OLSHDgslA6FIf8A7RZePxjvJBmtLyFyTFGO7NKAeZNVoWz022GJ+I5bMQ6Wy8eVTvZSL0uxpgpsgLam7BU7+AeZAUjmP5Kzfc5iPWketsrI9kJq3/CwASBY388GsrxQo2VEUjyrszNG7KrzPKDO8pUEVpJIV9iLHMDDXRtkFtQtmdE6nJvOZMKs04V9MhvRqYpH9xmUE05Hi2HK/LC3n+zqtnOHpExeON2lLMxcmyJCbPTwj+0MCn7SLw/MTv3ve6rVItQZith4txuuhnlQlzZGmrqsOvYzKSmIT5gATSDZarQnMCul8/kB0xZa2Nvnt67+nyQh73mx+zd/L66o/mMwEUk9MJjdnoXkaQlzK2uYAnVpobPRsaiT4b2Fk1ywT7V8WCAr5bkefoPjywO4Rk5WrxjXIjBiQdhQ3qxseQArbyrGYlMS/wAQ7OwfaSRK8Qle1URSOzIeRUgUdRs/heH05RYtMail0BB8AKr6YDcU7SzwZhYNWXZgkPg0MrSmR2RhGQ5CUFBo38cXJs+8veOyqiJIUiFHW2hirOb2Csw8IHQXZvamsyuLuafLPnjbGNm9N/Qffa9DfowOo2+l/vxA8jUCu7DcDzI6fMWvzx2WvUehoj6/urFcSbY0DVYkWyPEVJVhukgseoIvcdDzB9Rjni3B3llTSaPSWhemj4WIqTVe1qwFMTd4GcJyknf92q3DJcmr/ctduCL91ibFdS3TcOaxhBeo0BzOFOFFM3CqQwyIiKNHhWjux+YJJJHx39cQQZaZWLEgg6hpDHqxYHfbYEr02ryxdzecWNdTEAeZIA+tYF5/j4Ufo6Y0TRB57FR02O4vetsREkH2jcOAzXfa/EyKrRmrHMK4IO6nQQfIj1w18CMEPDY5pI46WMsxKqSTZoXXMmhha9pGV1ypmFdSvdiIryYEM7BqPTxV8QMDe0fFnXKZbJmgVUPIB62Y1PrR1Eeq+WF4aHvcWW8K1XWmfk7NZR/mP4oDxLvMwuZzDcloseg1Oqqo+HQeS497FzaTK2qRdK7BObEkKoqx95gefT1w3cb4SuW4HIm3eM6GT9vUp0/1V2/HAj2SRg5lr1UFvY0LuwCOt1y9MX2hIJsQMuwFD707s491gnudzv2WncH4ectldBdmcKSWO5ur6k8uVX0wg5XPMFRDmQwe5JNSM2qNTdG1Nmo3NHbxc98adOSUYDnpNX51t+eM84VkzPMVV4CpIjGmMWEWu85xbeEAb7ePGWYVlDUOBkzCR7+p+/yPX4Jl7G5IrEZnZXeU6gwQKdPMfdDGzZ39MB+9I4gSXiJbMBANHj0rRYau757pR1dDvh4VQAABQHIDkAOX7sIs2ZU8SNumlJFXT3Y1a35eLTzuzd34RgpG5WtHml4aQzSSOI4H8ht05KtPlDPmpgqwE6nRLZlNnVqBAYEnT3huuZ2OJ5uzT5dBJ4lEQvTE5ZmYmz4dAsXXXkvLE3D5AeIlUaI6XkZwFptTahs2miQCqnfo3Pniz2xzYcpl7Gn35D3ioygcjud63PI9OWFZW0XHe1qMsneMjG1Anp8a4e6ybjrEzsSzNYXdhTHwjcizv8zjUPZpNoy8a04D6jfNSQaJ/o9AOhxm3aoN9rk1qyt4bVm1EeBaGoc9qw78BzBjyscgVZCEVVJcoQSQSoctp5qNuhSvvAYXF4Xkrfjx3mHY3n05ei0kHHpPriOKQkWRR6g9DyIx2G+GOja8gvgcKj/7bX/hD/fwbGbbz+mFeHMk8ZkJ5rlgB8CwJ/M44o7WgfsDprsPmujh4XDP/SU8qcdasDPtjeePvtjeeJ+u8Pyd6D5rL3Dl3xrgkGbj7ueMOvS+YPmrDcHCHmfYhAWJjzMqKehUN9bX8sPP2xvPHv2tvPE/XkHJ33fNTuHID2c9mGTyjB6M0g3DSVQPmEG1+pvDXmMyqKWZqA/z8zikMyxNXvgDxvi5Y6Ruo/An/P8AnfGrDdosxJIYD1O3ugdGW7oZmpA8gMmqi1tX068r/u4Yv5DZxHKkrQzKSymg66WGnQyGrFb7EEHkcCOF5cSPfRdyD59Py+hwzfaW88BiO0osM7I6yfJRsZdqhPEOGVIXlmDh4kjlQRhQ5jZnU3qJUW/ujyG+KfEuI0plk9xdzzsC9zQ3Ixx2kmzJlVII1OoajJIf0ab0TpG7Hka5bjndY5yvBhFcssrSyMuksTQo70qDYA18eu2OpE5sjA8cQClHQ0oOD8Yecs3cvHEf5t3NFuerw9BsPjZxYXxMFHMmh88c5nPcyT8B5f446y8JjCZiRgq2Tv71V0HUsar0v0w8JR1Kd8jkREgVSL5k+Z/hj3MSAjxVQI+F9L8/8MZzJ7ZoidKZSc9AzFQu/U6STXwvbCblPa3nPtJaZQ8Xu93H4QposNLGySQDdncD0wog8U0ELbJmWTZgCR0Iuz531HpivBEqmmRSLtfCNro+WMwyHtcRpQvdlAxG4fXVgkEUlDfwkHld9Di3x7tNnhKYw8CA7xkKWLLQvxE1YJ3IHltvi65KrTT2sMcmeyULqXLLM1XtaiN01mjSFkIOBvCewkxzn2jNNGw1GQ6WJt7tdivug/kMDOyglkkSV5NWhmd5Tzd9JQIvlGoJvp056sP32lvPGTE9qDAbtPiG48vj5prWGUVeg/FKvtB4HHHw5yrSEo+oamu2kddRO258vK8LHsmm05l9ifB8AN+Z9OleuGv2izk8PlF8yn99cKHsr/1l9j7nyAtdz6f4fLDBiWYgh7BQ21XcYXHByZzf0FsK5tWGzD4WLxW4dwiGC+6RVvy571e/rpHLbYYqTZkXyXfbY7115G8fRZq+jr1vS351joZxeq4gLgCAdCjDPgc/CIy+u3vXroO1XtzA2I25HlZ8zipPxEIL1E1vy+m2Kydo15awD67X8LxRkB3UbmbsUVj4ZGrlxeosW95uZscr5CzQ5C8fScFhZ2do1ZmqyQCTRBAuroED8BgZ/Lu1jU+33VLXflX8cT/yxQ5G/wBk88VnbyRZ33dlZV7Rf9pT/wBT/lpjTexGQX7FlzR90MN7onnR6AnehtZOMs7dThs/MR/Q/uLjaOxuWK5HLAjlCnPzKg/vwuHWRxXax7iMHCOnsrmW4aqXpFWb94nc8+ZPpty2xN3Xp9cTLN0OOqGNdLgEk6lA/scnkPxwEg7PTjiEk5VdDRBB4hdgjp8sOOv0P445EputDfG9sclnZGHbdE6ivrRaG4p7bqtRShyFUQQLGx+OLOkeQ/DHmkfq/XHukeR/E46EcDWMDQNvJZy4k2vtC+Q/AY+7tf1R+Ax5p9D+Jx6VHk39o4Pum8gqsqhxqYpEdAAJNbbc7v8ALCrMGr/HDjmckrimUsPLWR+/EMfCY1NiIX5kkn8TgDG6/DQHRXaH5Dhbog23O5+J/wA1ix9kfy+uCgi+P9o497n1P9o4wy9kQSvL3OdZ6fJMEzgKpLnEctJar3bMDZ8PIad6Y315V1v40r8V7TIGbU6gixRYWK2Iq7vbGknLerf2jgTm+xOTlYvJl0Z2NljuSfMnHUw8bYWBg2CQ+3G1j2f7XajpTa9tbVQ+Auz9MWuO9oYc5Hpd9NHZQditUVv5DGnn2ccP/wDhU+uPF9nWRUgjLIK+H7xh+YIMhWTxyxaCjbXYI+PqORo4UuI8AkDEq4kXavEAaApbBPQbY39vZjkD/wC6b5SuB+eOP/CzIf7p/wD7r/xwTntcqaxzVgvDeATNenSm2+qRUNeguz8Bhz4Jl42h+zzy61U2rFWHdnyB5su/TzPTlpA9luQ/UkH/ANV/44nj9neSXkj/ADkY/vwHhREOSooWF0jDo8RAI0FSAL5UCa5HY4dBl3O9WDuNxj1OxmVHJD5+8cFI8kqgAEgDYAV0+WOfi8BHisudx06fJOje5l0kf2g5WT7DJ4TQZCeu2ob7dMKfsw4fqzEm9FFHwOokH92NkmyKuCrWwOxBog/IisUsn2Zy0RJjiRC3MqoF1yuhgIMAyBuVh0u9VrbjCI3RkbqgYGifWjKwIUMoJB2JJNGwdz6bYIrxW+tnp5/XFw5RfL6D+GPBkYx91fwH8MawwjYrHdqqmau+fPkcVczkoCGuKPfn4RzwVXJoDYFH02xy+QQ9Py/hiyy1SWYINBIHI7Dff0xdyuaA1b7dRfn1rBX+So/1R+A/hj0cLi/UH4D+GKyFXaw/t6wPEZSdwe7+NaFv8sbPleLoUjkjDujKCtADYixsSK2xQ4j7P8lPI0kkbF2rcOyjwihQBA5DBXLcFijjSNbCoAFGonYbAX1+eAZG5riea34jEMlhjYLtvopDmb30P8LT/rxH3rf7t/7Sf9eJBw9Bt0x19iXzOG0VgUurHmvEePMGqU2rHmrEYx5iKKXVj7ViLHwxFFLePrxFjzEUU2rH14hx6MRRSasfasRY+OIopdWPtWIhj3EUUmrH14jx8MRRSE4+v1xwceYii71euPrxHj3EUXerH2rHGPsRRd6sea8c4+xFF7rOPi5xzjw4ii77w487048x5iKLrvT5Y+770x5jzBKL3vvQ4+7/ABzjzFKL/9k=">
            <a:hlinkClick r:id="rId2"/>
          </p:cNvPr>
          <p:cNvSpPr>
            <a:spLocks noChangeAspect="1" noChangeArrowheads="1"/>
          </p:cNvSpPr>
          <p:nvPr/>
        </p:nvSpPr>
        <p:spPr bwMode="auto">
          <a:xfrm>
            <a:off x="0" y="-1790700"/>
            <a:ext cx="46767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oilersnation.com/uploads/Image/roberto-luongo.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199" y="1676400"/>
            <a:ext cx="4676775" cy="3743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5568015"/>
            <a:ext cx="8348760" cy="646331"/>
          </a:xfrm>
          <a:prstGeom prst="rect">
            <a:avLst/>
          </a:prstGeom>
          <a:noFill/>
        </p:spPr>
        <p:txBody>
          <a:bodyPr wrap="none" rtlCol="0">
            <a:spAutoFit/>
          </a:bodyPr>
          <a:lstStyle/>
          <a:p>
            <a:r>
              <a:rPr lang="en-US" dirty="0" smtClean="0"/>
              <a:t>You see a homeless man begging for change outside 7-11, how would you make a</a:t>
            </a:r>
          </a:p>
          <a:p>
            <a:r>
              <a:rPr lang="en-US" dirty="0"/>
              <a:t>s</a:t>
            </a:r>
            <a:r>
              <a:rPr lang="en-US" dirty="0" smtClean="0"/>
              <a:t>ituational or dispositional attribution? </a:t>
            </a:r>
            <a:endParaRPr lang="en-US" dirty="0"/>
          </a:p>
        </p:txBody>
      </p:sp>
    </p:spTree>
    <p:extLst>
      <p:ext uri="{BB962C8B-B14F-4D97-AF65-F5344CB8AC3E}">
        <p14:creationId xmlns:p14="http://schemas.microsoft.com/office/powerpoint/2010/main" val="14872084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758952"/>
          </a:xfrm>
        </p:spPr>
        <p:txBody>
          <a:bodyPr>
            <a:normAutofit fontScale="90000"/>
          </a:bodyPr>
          <a:lstStyle/>
          <a:p>
            <a:r>
              <a:rPr lang="en-US" dirty="0" smtClean="0"/>
              <a:t/>
            </a:r>
            <a:br>
              <a:rPr lang="en-US" dirty="0" smtClean="0"/>
            </a:br>
            <a:r>
              <a:rPr lang="en-US" dirty="0" smtClean="0"/>
              <a:t/>
            </a:r>
            <a:br>
              <a:rPr lang="en-US" dirty="0" smtClean="0"/>
            </a:br>
            <a:r>
              <a:rPr lang="en-US" dirty="0"/>
              <a:t/>
            </a:r>
            <a:br>
              <a:rPr lang="en-US" dirty="0"/>
            </a:br>
            <a:r>
              <a:rPr lang="en-US" dirty="0" smtClean="0"/>
              <a:t>Attribution Errors</a:t>
            </a:r>
            <a:endParaRPr lang="en-US" dirty="0"/>
          </a:p>
        </p:txBody>
      </p:sp>
      <p:sp>
        <p:nvSpPr>
          <p:cNvPr id="3" name="Content Placeholder 2"/>
          <p:cNvSpPr>
            <a:spLocks noGrp="1"/>
          </p:cNvSpPr>
          <p:nvPr>
            <p:ph sz="quarter" idx="1"/>
          </p:nvPr>
        </p:nvSpPr>
        <p:spPr>
          <a:xfrm>
            <a:off x="301752" y="1527048"/>
            <a:ext cx="8503920" cy="2435352"/>
          </a:xfrm>
        </p:spPr>
        <p:txBody>
          <a:bodyPr>
            <a:normAutofit/>
          </a:bodyPr>
          <a:lstStyle/>
          <a:p>
            <a:r>
              <a:rPr lang="en-US" dirty="0" smtClean="0"/>
              <a:t>Fundamental </a:t>
            </a:r>
            <a:r>
              <a:rPr lang="en-US" dirty="0"/>
              <a:t>attribution error (FAE) occurs when we judge the behavior of others as due to </a:t>
            </a:r>
            <a:r>
              <a:rPr lang="en-US" dirty="0" smtClean="0"/>
              <a:t>dispositional factors</a:t>
            </a:r>
            <a:endParaRPr lang="en-US" dirty="0"/>
          </a:p>
          <a:p>
            <a:r>
              <a:rPr lang="en-US" dirty="0" err="1" smtClean="0"/>
              <a:t>Exampe</a:t>
            </a:r>
            <a:r>
              <a:rPr lang="en-US" dirty="0"/>
              <a:t>, “He is speeding because he </a:t>
            </a:r>
            <a:r>
              <a:rPr lang="en-US" dirty="0" smtClean="0"/>
              <a:t>doesn't </a:t>
            </a:r>
            <a:r>
              <a:rPr lang="en-US" dirty="0"/>
              <a:t>care about other </a:t>
            </a:r>
            <a:r>
              <a:rPr lang="en-US" dirty="0" err="1" smtClean="0"/>
              <a:t>peope</a:t>
            </a:r>
            <a:r>
              <a:rPr lang="en-US" dirty="0" smtClean="0"/>
              <a:t>.”</a:t>
            </a:r>
            <a:endParaRPr lang="en-US" dirty="0"/>
          </a:p>
        </p:txBody>
      </p:sp>
      <p:pic>
        <p:nvPicPr>
          <p:cNvPr id="7170" name="Picture 2" descr="http://www.soc.hawaii.edu/leon/409as010/albano/albano-report1_files/image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320980"/>
            <a:ext cx="3933825" cy="2952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1" y="4797355"/>
            <a:ext cx="2362200" cy="1200329"/>
          </a:xfrm>
          <a:prstGeom prst="rect">
            <a:avLst/>
          </a:prstGeom>
          <a:noFill/>
        </p:spPr>
        <p:txBody>
          <a:bodyPr wrap="square" rtlCol="0">
            <a:spAutoFit/>
          </a:bodyPr>
          <a:lstStyle/>
          <a:p>
            <a:r>
              <a:rPr lang="en-CA" dirty="0" smtClean="0"/>
              <a:t>What could a situational attribution be for speeding? </a:t>
            </a:r>
            <a:endParaRPr lang="en-CA" dirty="0"/>
          </a:p>
        </p:txBody>
      </p:sp>
    </p:spTree>
    <p:extLst>
      <p:ext uri="{BB962C8B-B14F-4D97-AF65-F5344CB8AC3E}">
        <p14:creationId xmlns:p14="http://schemas.microsoft.com/office/powerpoint/2010/main" val="1451424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Attribution </a:t>
            </a:r>
            <a:r>
              <a:rPr lang="en-US" dirty="0"/>
              <a:t>Errors</a:t>
            </a:r>
          </a:p>
        </p:txBody>
      </p:sp>
      <p:sp>
        <p:nvSpPr>
          <p:cNvPr id="3" name="Content Placeholder 2"/>
          <p:cNvSpPr>
            <a:spLocks noGrp="1"/>
          </p:cNvSpPr>
          <p:nvPr>
            <p:ph sz="quarter" idx="1"/>
          </p:nvPr>
        </p:nvSpPr>
        <p:spPr/>
        <p:txBody>
          <a:bodyPr/>
          <a:lstStyle/>
          <a:p>
            <a:r>
              <a:rPr lang="en-US" dirty="0"/>
              <a:t>Self-serving bias:  we tend to take undue credit for positive outcomes and blame negative outcomes to external causes. </a:t>
            </a:r>
            <a:r>
              <a:rPr lang="en-US" i="1" dirty="0"/>
              <a:t> The self-serving bias maintains our self-esteem</a:t>
            </a:r>
            <a:endParaRPr lang="en-US" dirty="0"/>
          </a:p>
          <a:p>
            <a:r>
              <a:rPr lang="en-US" dirty="0" smtClean="0"/>
              <a:t>Example: “I did badly on the test because the test was badly written.”</a:t>
            </a:r>
            <a:endParaRPr lang="en-US" dirty="0"/>
          </a:p>
        </p:txBody>
      </p:sp>
      <p:pic>
        <p:nvPicPr>
          <p:cNvPr id="8194" name="Picture 2" descr="http://www.acefitness.org/blogs/images/posts/504/testchoic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543" y="3810000"/>
            <a:ext cx="3810000" cy="2476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5715000"/>
            <a:ext cx="3777343" cy="646331"/>
          </a:xfrm>
          <a:prstGeom prst="rect">
            <a:avLst/>
          </a:prstGeom>
          <a:noFill/>
        </p:spPr>
        <p:txBody>
          <a:bodyPr wrap="square" rtlCol="0">
            <a:spAutoFit/>
          </a:bodyPr>
          <a:lstStyle/>
          <a:p>
            <a:r>
              <a:rPr lang="en-US" dirty="0" smtClean="0"/>
              <a:t>Try and think of an example where you have blamed external causes. </a:t>
            </a:r>
            <a:endParaRPr lang="en-US" dirty="0"/>
          </a:p>
        </p:txBody>
      </p:sp>
    </p:spTree>
    <p:extLst>
      <p:ext uri="{BB962C8B-B14F-4D97-AF65-F5344CB8AC3E}">
        <p14:creationId xmlns:p14="http://schemas.microsoft.com/office/powerpoint/2010/main" val="17606693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a:t/>
            </a:r>
            <a:br>
              <a:rPr lang="en-US" dirty="0"/>
            </a:br>
            <a:r>
              <a:rPr lang="en-US" dirty="0" smtClean="0"/>
              <a:t>Attitudes</a:t>
            </a:r>
            <a:endParaRPr lang="en-US" dirty="0"/>
          </a:p>
        </p:txBody>
      </p:sp>
      <p:sp>
        <p:nvSpPr>
          <p:cNvPr id="3" name="Content Placeholder 2"/>
          <p:cNvSpPr>
            <a:spLocks noGrp="1"/>
          </p:cNvSpPr>
          <p:nvPr>
            <p:ph sz="quarter" idx="1"/>
          </p:nvPr>
        </p:nvSpPr>
        <p:spPr>
          <a:xfrm>
            <a:off x="301752" y="1527048"/>
            <a:ext cx="8503920" cy="2740152"/>
          </a:xfrm>
        </p:spPr>
        <p:txBody>
          <a:bodyPr>
            <a:normAutofit fontScale="92500" lnSpcReduction="20000"/>
          </a:bodyPr>
          <a:lstStyle/>
          <a:p>
            <a:r>
              <a:rPr lang="en-US" dirty="0" smtClean="0"/>
              <a:t>Attitudes </a:t>
            </a:r>
            <a:r>
              <a:rPr lang="en-US" dirty="0"/>
              <a:t>are learned predispositions to respond to a particular </a:t>
            </a:r>
            <a:r>
              <a:rPr lang="en-US" dirty="0" smtClean="0"/>
              <a:t>object, person or situation </a:t>
            </a:r>
            <a:r>
              <a:rPr lang="en-US" dirty="0"/>
              <a:t>in a particular </a:t>
            </a:r>
            <a:r>
              <a:rPr lang="en-US" dirty="0" smtClean="0"/>
              <a:t>way. They are usually learned during interaction with others. </a:t>
            </a:r>
          </a:p>
          <a:p>
            <a:r>
              <a:rPr lang="en-US" dirty="0"/>
              <a:t>Attitudes involve:</a:t>
            </a:r>
          </a:p>
          <a:p>
            <a:r>
              <a:rPr lang="en-US" u="sng" dirty="0" smtClean="0"/>
              <a:t>Cognitions</a:t>
            </a:r>
            <a:r>
              <a:rPr lang="en-US" dirty="0"/>
              <a:t>: </a:t>
            </a:r>
            <a:r>
              <a:rPr lang="en-US" dirty="0" smtClean="0"/>
              <a:t>thoughts </a:t>
            </a:r>
            <a:r>
              <a:rPr lang="en-US" dirty="0"/>
              <a:t>and beliefs</a:t>
            </a:r>
          </a:p>
          <a:p>
            <a:r>
              <a:rPr lang="en-US" u="sng" dirty="0" smtClean="0"/>
              <a:t>Emotions</a:t>
            </a:r>
            <a:r>
              <a:rPr lang="en-US" dirty="0"/>
              <a:t>: </a:t>
            </a:r>
            <a:r>
              <a:rPr lang="en-US" dirty="0" smtClean="0"/>
              <a:t>feelings about </a:t>
            </a:r>
            <a:r>
              <a:rPr lang="en-US" dirty="0"/>
              <a:t>the object</a:t>
            </a:r>
          </a:p>
          <a:p>
            <a:r>
              <a:rPr lang="en-US" u="sng" dirty="0" smtClean="0"/>
              <a:t>Behaviors</a:t>
            </a:r>
            <a:r>
              <a:rPr lang="en-US" dirty="0"/>
              <a:t>:  how we </a:t>
            </a:r>
            <a:r>
              <a:rPr lang="en-US" dirty="0" smtClean="0"/>
              <a:t>act toward </a:t>
            </a:r>
            <a:r>
              <a:rPr lang="en-US" dirty="0"/>
              <a:t>the object</a:t>
            </a:r>
          </a:p>
          <a:p>
            <a:endParaRPr lang="en-US" dirty="0"/>
          </a:p>
          <a:p>
            <a:endParaRPr lang="en-US" dirty="0"/>
          </a:p>
        </p:txBody>
      </p:sp>
      <p:sp>
        <p:nvSpPr>
          <p:cNvPr id="4" name="TextBox 3"/>
          <p:cNvSpPr txBox="1"/>
          <p:nvPr/>
        </p:nvSpPr>
        <p:spPr>
          <a:xfrm>
            <a:off x="4648200" y="5334000"/>
            <a:ext cx="4191000" cy="923330"/>
          </a:xfrm>
          <a:prstGeom prst="rect">
            <a:avLst/>
          </a:prstGeom>
          <a:noFill/>
        </p:spPr>
        <p:txBody>
          <a:bodyPr wrap="square" rtlCol="0">
            <a:spAutoFit/>
          </a:bodyPr>
          <a:lstStyle/>
          <a:p>
            <a:r>
              <a:rPr lang="en-US" dirty="0" smtClean="0"/>
              <a:t>Are your attitudes toward certain things different than your parents? Can you think of an example? </a:t>
            </a:r>
            <a:endParaRPr lang="en-US" dirty="0"/>
          </a:p>
        </p:txBody>
      </p:sp>
      <p:pic>
        <p:nvPicPr>
          <p:cNvPr id="9218" name="Picture 2" descr="http://24.media.tumblr.com/tumblr_lmco1uvMty1qcrf0qo1_5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2931870" cy="195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1739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a:t>
            </a:r>
            <a:endParaRPr lang="en-US" dirty="0"/>
          </a:p>
        </p:txBody>
      </p:sp>
      <p:sp>
        <p:nvSpPr>
          <p:cNvPr id="3" name="Content Placeholder 2"/>
          <p:cNvSpPr>
            <a:spLocks noGrp="1"/>
          </p:cNvSpPr>
          <p:nvPr>
            <p:ph sz="quarter" idx="1"/>
          </p:nvPr>
        </p:nvSpPr>
        <p:spPr>
          <a:xfrm>
            <a:off x="301752" y="1527048"/>
            <a:ext cx="8503920" cy="1597152"/>
          </a:xfrm>
        </p:spPr>
        <p:txBody>
          <a:bodyPr>
            <a:normAutofit/>
          </a:bodyPr>
          <a:lstStyle/>
          <a:p>
            <a:r>
              <a:rPr lang="en-US" b="1" dirty="0" smtClean="0"/>
              <a:t>Cognitive Dissonance </a:t>
            </a:r>
            <a:r>
              <a:rPr lang="en-US" dirty="0"/>
              <a:t>(an uncomfortable feeling caused by holding two contradictory ideas simultaneously) can prompt attitude </a:t>
            </a:r>
            <a:r>
              <a:rPr lang="en-US" dirty="0" smtClean="0"/>
              <a:t>change.</a:t>
            </a:r>
          </a:p>
          <a:p>
            <a:endParaRPr lang="en-US" dirty="0"/>
          </a:p>
        </p:txBody>
      </p:sp>
      <p:pic>
        <p:nvPicPr>
          <p:cNvPr id="10242" name="Picture 2" descr="http://www.tamiasoutside.com/wp-content/themes/paalam/img/can_trillium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46098"/>
            <a:ext cx="5086350" cy="338802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190919" y="3489023"/>
            <a:ext cx="3657600" cy="2845102"/>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400" dirty="0" smtClean="0"/>
              <a:t>A). I don’t litter, I recycle. </a:t>
            </a:r>
          </a:p>
          <a:p>
            <a:pPr marL="0" indent="0">
              <a:buNone/>
            </a:pPr>
            <a:r>
              <a:rPr lang="en-US" sz="2400" dirty="0" smtClean="0"/>
              <a:t>B). I’m just littered in the forest because I did not want to carry the can for hours. </a:t>
            </a:r>
          </a:p>
          <a:p>
            <a:pPr marL="0" indent="0">
              <a:buNone/>
            </a:pPr>
            <a:endParaRPr lang="en-US" sz="2400" dirty="0" smtClean="0"/>
          </a:p>
          <a:p>
            <a:pPr marL="0" indent="0">
              <a:buNone/>
            </a:pPr>
            <a:r>
              <a:rPr lang="en-US" sz="2400" dirty="0" smtClean="0"/>
              <a:t>What is easier to do change actions or attitudes? </a:t>
            </a:r>
          </a:p>
          <a:p>
            <a:endParaRPr lang="en-US" dirty="0"/>
          </a:p>
        </p:txBody>
      </p:sp>
    </p:spTree>
    <p:extLst>
      <p:ext uri="{BB962C8B-B14F-4D97-AF65-F5344CB8AC3E}">
        <p14:creationId xmlns:p14="http://schemas.microsoft.com/office/powerpoint/2010/main" val="41397911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Dissonance</a:t>
            </a:r>
            <a:endParaRPr lang="en-US" dirty="0"/>
          </a:p>
        </p:txBody>
      </p:sp>
      <p:pic>
        <p:nvPicPr>
          <p:cNvPr id="4" name="Picture 4" descr="F16_0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1676400"/>
            <a:ext cx="7848600" cy="26615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ontent Placeholder 2"/>
          <p:cNvSpPr txBox="1">
            <a:spLocks/>
          </p:cNvSpPr>
          <p:nvPr/>
        </p:nvSpPr>
        <p:spPr>
          <a:xfrm>
            <a:off x="609600" y="5280409"/>
            <a:ext cx="7924800" cy="9144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We reduce cognitive dissonance by changing our attitudes to match our actions</a:t>
            </a: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0547599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357</TotalTime>
  <Words>1393</Words>
  <Application>Microsoft Macintosh PowerPoint</Application>
  <PresentationFormat>On-screen Show (4:3)</PresentationFormat>
  <Paragraphs>137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Social Psychology</vt:lpstr>
      <vt:lpstr> Influence</vt:lpstr>
      <vt:lpstr>Attributions</vt:lpstr>
      <vt:lpstr>Attributions</vt:lpstr>
      <vt:lpstr>   Attribution Errors</vt:lpstr>
      <vt:lpstr>Attribution Errors</vt:lpstr>
      <vt:lpstr>   Attitudes</vt:lpstr>
      <vt:lpstr>Attitudes</vt:lpstr>
      <vt:lpstr>Cognitive Dissonance</vt:lpstr>
      <vt:lpstr>Foot-in-the-Door</vt:lpstr>
      <vt:lpstr>Prejudice</vt:lpstr>
      <vt:lpstr>Stereotypes</vt:lpstr>
      <vt:lpstr>Scapegoat Theory</vt:lpstr>
      <vt:lpstr>A Class Divided.</vt:lpstr>
      <vt:lpstr> </vt:lpstr>
      <vt:lpstr>  </vt:lpstr>
      <vt:lpstr>Asch and Conformity</vt:lpstr>
      <vt:lpstr>Why do we conform?</vt:lpstr>
      <vt:lpstr>Norms</vt:lpstr>
      <vt:lpstr> </vt:lpstr>
      <vt:lpstr>The Study of Obedience</vt:lpstr>
      <vt:lpstr>Group Processes</vt:lpstr>
      <vt:lpstr>Altruism</vt:lpstr>
      <vt:lpstr>The Bystander Effect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Psychology</dc:title>
  <dc:creator>Owner</dc:creator>
  <cp:lastModifiedBy>SD37</cp:lastModifiedBy>
  <cp:revision>20</cp:revision>
  <cp:lastPrinted>2014-02-28T16:52:55Z</cp:lastPrinted>
  <dcterms:created xsi:type="dcterms:W3CDTF">2012-10-02T02:40:53Z</dcterms:created>
  <dcterms:modified xsi:type="dcterms:W3CDTF">2015-10-19T21:19:01Z</dcterms:modified>
</cp:coreProperties>
</file>