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1"/>
  </p:sldMasterIdLst>
  <p:notesMasterIdLst>
    <p:notesMasterId r:id="rId29"/>
  </p:notesMasterIdLst>
  <p:sldIdLst>
    <p:sldId id="256" r:id="rId2"/>
    <p:sldId id="289" r:id="rId3"/>
    <p:sldId id="290" r:id="rId4"/>
    <p:sldId id="291" r:id="rId5"/>
    <p:sldId id="279" r:id="rId6"/>
    <p:sldId id="280" r:id="rId7"/>
    <p:sldId id="281" r:id="rId8"/>
    <p:sldId id="292" r:id="rId9"/>
    <p:sldId id="294" r:id="rId10"/>
    <p:sldId id="293" r:id="rId11"/>
    <p:sldId id="257" r:id="rId12"/>
    <p:sldId id="258" r:id="rId13"/>
    <p:sldId id="282" r:id="rId14"/>
    <p:sldId id="283" r:id="rId15"/>
    <p:sldId id="259" r:id="rId16"/>
    <p:sldId id="284" r:id="rId17"/>
    <p:sldId id="285" r:id="rId18"/>
    <p:sldId id="286" r:id="rId19"/>
    <p:sldId id="263" r:id="rId20"/>
    <p:sldId id="287" r:id="rId21"/>
    <p:sldId id="265" r:id="rId22"/>
    <p:sldId id="288" r:id="rId23"/>
    <p:sldId id="267" r:id="rId24"/>
    <p:sldId id="275" r:id="rId25"/>
    <p:sldId id="276" r:id="rId26"/>
    <p:sldId id="271" r:id="rId27"/>
    <p:sldId id="27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064" y="-6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F9236-2422-422B-B3CF-A8C3D8B84162}" type="datetimeFigureOut">
              <a:rPr lang="en-US" smtClean="0"/>
              <a:t>15-11-10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907AC2-B7A5-4831-BAEA-3E83136C5E4A}" type="slidenum">
              <a:rPr lang="en-US" smtClean="0"/>
              <a:t>‹#›</a:t>
            </a:fld>
            <a:endParaRPr lang="en-US"/>
          </a:p>
        </p:txBody>
      </p:sp>
    </p:spTree>
    <p:extLst>
      <p:ext uri="{BB962C8B-B14F-4D97-AF65-F5344CB8AC3E}">
        <p14:creationId xmlns:p14="http://schemas.microsoft.com/office/powerpoint/2010/main" val="130896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8D8A2D60-47FF-4D7E-8420-D71BC6F82891}" type="slidenum">
              <a:rPr lang="en-US">
                <a:latin typeface="Arial" pitchFamily="34" charset="0"/>
              </a:rPr>
              <a:pPr eaLnBrk="1" hangingPunct="1"/>
              <a:t>2</a:t>
            </a:fld>
            <a:endParaRPr lang="en-US">
              <a:latin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25FB5B0D-256A-4053-A8C4-A5809875997D}" type="slidenum">
              <a:rPr lang="en-US">
                <a:latin typeface="Arial" pitchFamily="34" charset="0"/>
              </a:rPr>
              <a:pPr eaLnBrk="1" hangingPunct="1"/>
              <a:t>3</a:t>
            </a:fld>
            <a:endParaRPr lang="en-US">
              <a:latin typeface="Arial" pitchFamily="34"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0445D5BA-4118-4E8A-ADE4-6CDCAAFE19AC}" type="slidenum">
              <a:rPr lang="en-US">
                <a:latin typeface="Arial" pitchFamily="34" charset="0"/>
              </a:rPr>
              <a:pPr eaLnBrk="1" hangingPunct="1"/>
              <a:t>4</a:t>
            </a:fld>
            <a:endParaRPr lang="en-US">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This illusion shows a dalmation sniffing around on the ground. The dog itself nor its surroundings can be identified by any one of the shapes in the image, but when taken as a whole the image of the dog can be recognised.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8D3F605-9C1D-4F43-8E96-AFCAD26079CF}" type="slidenum">
              <a:rPr lang="en-US" sz="1200" smtClean="0"/>
              <a:pPr/>
              <a:t>6</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1C1C5B-B0B9-4AE1-968E-0DBC88CF61EF}" type="slidenum">
              <a:rPr lang="en-US" smtClean="0"/>
              <a:t>7</a:t>
            </a:fld>
            <a:endParaRPr lang="en-US"/>
          </a:p>
        </p:txBody>
      </p:sp>
    </p:spTree>
    <p:extLst>
      <p:ext uri="{BB962C8B-B14F-4D97-AF65-F5344CB8AC3E}">
        <p14:creationId xmlns:p14="http://schemas.microsoft.com/office/powerpoint/2010/main" val="3240412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62C4D423-3C01-4620-8A4B-4D72189DBEA0}" type="slidenum">
              <a:rPr lang="en-US">
                <a:latin typeface="Arial" pitchFamily="34" charset="0"/>
              </a:rPr>
              <a:pPr eaLnBrk="1" hangingPunct="1"/>
              <a:t>8</a:t>
            </a:fld>
            <a:endParaRPr lang="en-US">
              <a:latin typeface="Arial"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fld id="{6E1A392C-830C-4AD8-866E-4EC59EFF9E54}" type="slidenum">
              <a:rPr lang="en-US">
                <a:latin typeface="Arial" pitchFamily="34" charset="0"/>
              </a:rPr>
              <a:pPr eaLnBrk="1" hangingPunct="1"/>
              <a:t>10</a:t>
            </a:fld>
            <a:endParaRPr lang="en-US">
              <a:latin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57193EE-7F2A-4959-8A7C-5EEA3C7D058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C865E66-ACD2-4E1F-B7F2-F52B502709E6}"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099A9B-D6DD-4A70-A4D1-5FF9D2E75701}" type="slidenum">
              <a:rPr lang="en-US" smtClean="0"/>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8FC88F-9365-4FB5-9E78-48AAA1275EE9}"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21DC588-4671-4BBF-A788-343C77707B0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8407BA7-D989-44FF-B99C-866B8CE7C1BA}" type="slidenum">
              <a:rPr lang="en-US" smtClean="0"/>
              <a:pPr>
                <a:defRPr/>
              </a:pPr>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41C6006-2789-47D5-B8EF-5FE095D7170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D7BF569-F9EE-46E8-AB3E-F19BFE2ED621}" type="slidenum">
              <a:rPr lang="en-US" smtClean="0"/>
              <a:pPr>
                <a:defRPr/>
              </a:pPr>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1C23D80-0F22-43DC-8593-B0912C8C9D4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AE863D2-5053-4857-AE63-DA64A412A7FF}"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9F2F5E10-5301-4EE6-90D2-A6C4A3F62BE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pPr>
              <a:defRPr/>
            </a:pPr>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pPr>
              <a:defRPr/>
            </a:pPr>
            <a:fld id="{2C865E66-ACD2-4E1F-B7F2-F52B502709E6}" type="slidenum">
              <a:rPr lang="en-US" smtClean="0"/>
              <a:pPr>
                <a:defRPr/>
              </a:pPr>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dirty="0" smtClean="0"/>
              <a:t>Perception</a:t>
            </a:r>
            <a:endParaRPr lang="en-US" dirty="0" smtClean="0"/>
          </a:p>
        </p:txBody>
      </p:sp>
      <p:sp>
        <p:nvSpPr>
          <p:cNvPr id="8195" name="Rectangle 3"/>
          <p:cNvSpPr>
            <a:spLocks noGrp="1" noChangeArrowheads="1"/>
          </p:cNvSpPr>
          <p:nvPr>
            <p:ph type="subTitle" idx="1"/>
          </p:nvPr>
        </p:nvSpPr>
        <p:spPr/>
        <p:txBody>
          <a:bodyPr/>
          <a:lstStyle/>
          <a:p>
            <a:pPr eaLnBrk="1" hangingPunct="1"/>
            <a:r>
              <a:rPr lang="en-US" dirty="0" smtClean="0"/>
              <a:t>Basic Principles</a:t>
            </a:r>
          </a:p>
        </p:txBody>
      </p:sp>
      <p:pic>
        <p:nvPicPr>
          <p:cNvPr id="2" name="Picture 1"/>
          <p:cNvPicPr>
            <a:picLocks noChangeAspect="1"/>
          </p:cNvPicPr>
          <p:nvPr/>
        </p:nvPicPr>
        <p:blipFill>
          <a:blip r:embed="rId2"/>
          <a:stretch>
            <a:fillRect/>
          </a:stretch>
        </p:blipFill>
        <p:spPr>
          <a:xfrm>
            <a:off x="2057400" y="228600"/>
            <a:ext cx="5040828" cy="3810000"/>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40341"/>
            <a:ext cx="9144000" cy="1411941"/>
          </a:xfrm>
        </p:spPr>
        <p:txBody>
          <a:bodyPr>
            <a:normAutofit fontScale="90000"/>
          </a:bodyPr>
          <a:lstStyle/>
          <a:p>
            <a:pPr eaLnBrk="1" hangingPunct="1">
              <a:defRPr/>
            </a:pPr>
            <a:r>
              <a:rPr lang="en-US" sz="4000" dirty="0" smtClean="0"/>
              <a:t>How does stimulation become perception?</a:t>
            </a:r>
          </a:p>
        </p:txBody>
      </p:sp>
      <p:sp>
        <p:nvSpPr>
          <p:cNvPr id="82947" name="Rectangle 3"/>
          <p:cNvSpPr>
            <a:spLocks noGrp="1" noChangeArrowheads="1"/>
          </p:cNvSpPr>
          <p:nvPr>
            <p:ph idx="1"/>
          </p:nvPr>
        </p:nvSpPr>
        <p:spPr>
          <a:xfrm>
            <a:off x="228600" y="1600200"/>
            <a:ext cx="8686800" cy="3048000"/>
          </a:xfrm>
        </p:spPr>
        <p:txBody>
          <a:bodyPr/>
          <a:lstStyle/>
          <a:p>
            <a:pPr eaLnBrk="1" hangingPunct="1">
              <a:lnSpc>
                <a:spcPct val="80000"/>
              </a:lnSpc>
              <a:defRPr/>
            </a:pPr>
            <a:r>
              <a:rPr lang="en-US" sz="2100" dirty="0" smtClean="0"/>
              <a:t>First, physical stimulation (like light waves from the butterfly) are transduced by the eye, where information about the wavelength and the intensity of the light is coded into neural signals.  </a:t>
            </a:r>
          </a:p>
          <a:p>
            <a:pPr eaLnBrk="1" hangingPunct="1">
              <a:lnSpc>
                <a:spcPct val="80000"/>
              </a:lnSpc>
              <a:defRPr/>
            </a:pPr>
            <a:r>
              <a:rPr lang="en-US" sz="2100" dirty="0" smtClean="0"/>
              <a:t>Second, the neural messages travel to the sensory cortex of the brain, where they become sensations of color, brightness, form, and  movement.  </a:t>
            </a:r>
          </a:p>
          <a:p>
            <a:pPr eaLnBrk="1" hangingPunct="1">
              <a:lnSpc>
                <a:spcPct val="80000"/>
              </a:lnSpc>
              <a:defRPr/>
            </a:pPr>
            <a:r>
              <a:rPr lang="en-US" sz="2100" dirty="0" smtClean="0"/>
              <a:t>Finally, the process of perception interprets these sensations by making connections with memories, expectations, emotions, and motives in other parts of the brain.</a:t>
            </a:r>
            <a:r>
              <a:rPr lang="en-US" sz="1800" dirty="0" smtClean="0"/>
              <a:t> </a:t>
            </a:r>
          </a:p>
        </p:txBody>
      </p:sp>
      <p:pic>
        <p:nvPicPr>
          <p:cNvPr id="8196" name="Picture 4" descr="MPj04285650000[1]"/>
          <p:cNvPicPr>
            <a:picLocks noChangeAspect="1" noChangeArrowheads="1"/>
          </p:cNvPicPr>
          <p:nvPr/>
        </p:nvPicPr>
        <p:blipFill>
          <a:blip r:embed="rId3">
            <a:extLst>
              <a:ext uri="{28A0092B-C50C-407E-A947-70E740481C1C}">
                <a14:useLocalDpi xmlns:a14="http://schemas.microsoft.com/office/drawing/2010/main" val="0"/>
              </a:ext>
            </a:extLst>
          </a:blip>
          <a:srcRect l="6653" t="9688" r="10187" b="7971"/>
          <a:stretch>
            <a:fillRect/>
          </a:stretch>
        </p:blipFill>
        <p:spPr bwMode="auto">
          <a:xfrm>
            <a:off x="228600" y="5334000"/>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MPj0316966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5334000"/>
            <a:ext cx="1981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Line 7"/>
          <p:cNvSpPr>
            <a:spLocks noChangeShapeType="1"/>
          </p:cNvSpPr>
          <p:nvPr/>
        </p:nvSpPr>
        <p:spPr bwMode="auto">
          <a:xfrm flipV="1">
            <a:off x="2286000" y="58674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9" name="Text Box 8"/>
          <p:cNvSpPr txBox="1">
            <a:spLocks noChangeArrowheads="1"/>
          </p:cNvSpPr>
          <p:nvPr/>
        </p:nvSpPr>
        <p:spPr bwMode="auto">
          <a:xfrm>
            <a:off x="2133600" y="59436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Bef>
                <a:spcPct val="50000"/>
              </a:spcBef>
            </a:pPr>
            <a:r>
              <a:rPr lang="en-US" sz="1600"/>
              <a:t>Light waves</a:t>
            </a:r>
          </a:p>
        </p:txBody>
      </p:sp>
      <p:sp>
        <p:nvSpPr>
          <p:cNvPr id="8200" name="Text Box 9"/>
          <p:cNvSpPr txBox="1">
            <a:spLocks noChangeArrowheads="1"/>
          </p:cNvSpPr>
          <p:nvPr/>
        </p:nvSpPr>
        <p:spPr bwMode="auto">
          <a:xfrm>
            <a:off x="5638800" y="6019800"/>
            <a:ext cx="16764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eaLnBrk="1" hangingPunct="1">
              <a:spcBef>
                <a:spcPct val="50000"/>
              </a:spcBef>
            </a:pPr>
            <a:r>
              <a:rPr lang="en-US" sz="1500"/>
              <a:t>Neural signals</a:t>
            </a:r>
          </a:p>
        </p:txBody>
      </p:sp>
      <p:sp>
        <p:nvSpPr>
          <p:cNvPr id="8201" name="Line 10"/>
          <p:cNvSpPr>
            <a:spLocks noChangeShapeType="1"/>
          </p:cNvSpPr>
          <p:nvPr/>
        </p:nvSpPr>
        <p:spPr bwMode="auto">
          <a:xfrm flipV="1">
            <a:off x="5715000" y="5943600"/>
            <a:ext cx="137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11"/>
          <p:cNvSpPr>
            <a:spLocks noChangeShapeType="1"/>
          </p:cNvSpPr>
          <p:nvPr/>
        </p:nvSpPr>
        <p:spPr bwMode="auto">
          <a:xfrm flipV="1">
            <a:off x="1676400" y="4876800"/>
            <a:ext cx="1219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3" name="Line 12"/>
          <p:cNvSpPr>
            <a:spLocks noChangeShapeType="1"/>
          </p:cNvSpPr>
          <p:nvPr/>
        </p:nvSpPr>
        <p:spPr bwMode="auto">
          <a:xfrm flipV="1">
            <a:off x="4419600" y="4876800"/>
            <a:ext cx="1295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Text Box 13"/>
          <p:cNvSpPr txBox="1">
            <a:spLocks noChangeArrowheads="1"/>
          </p:cNvSpPr>
          <p:nvPr/>
        </p:nvSpPr>
        <p:spPr bwMode="auto">
          <a:xfrm>
            <a:off x="2895600" y="4724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Bef>
                <a:spcPct val="50000"/>
              </a:spcBef>
            </a:pPr>
            <a:r>
              <a:rPr lang="en-US" sz="1600"/>
              <a:t>Transduction</a:t>
            </a:r>
          </a:p>
        </p:txBody>
      </p:sp>
      <p:sp>
        <p:nvSpPr>
          <p:cNvPr id="8205" name="Text Box 14"/>
          <p:cNvSpPr txBox="1">
            <a:spLocks noChangeArrowheads="1"/>
          </p:cNvSpPr>
          <p:nvPr/>
        </p:nvSpPr>
        <p:spPr bwMode="auto">
          <a:xfrm>
            <a:off x="228600" y="4724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Bef>
                <a:spcPct val="50000"/>
              </a:spcBef>
            </a:pPr>
            <a:r>
              <a:rPr lang="en-US" sz="1600"/>
              <a:t>Stimulation</a:t>
            </a:r>
          </a:p>
        </p:txBody>
      </p:sp>
      <p:sp>
        <p:nvSpPr>
          <p:cNvPr id="8206" name="Text Box 15"/>
          <p:cNvSpPr txBox="1">
            <a:spLocks noChangeArrowheads="1"/>
          </p:cNvSpPr>
          <p:nvPr/>
        </p:nvSpPr>
        <p:spPr bwMode="auto">
          <a:xfrm>
            <a:off x="5562600" y="4724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Bef>
                <a:spcPct val="50000"/>
              </a:spcBef>
            </a:pPr>
            <a:r>
              <a:rPr lang="en-US" sz="1600"/>
              <a:t>Sensation</a:t>
            </a:r>
          </a:p>
        </p:txBody>
      </p:sp>
      <p:sp>
        <p:nvSpPr>
          <p:cNvPr id="8207" name="Text Box 16"/>
          <p:cNvSpPr txBox="1">
            <a:spLocks noChangeArrowheads="1"/>
          </p:cNvSpPr>
          <p:nvPr/>
        </p:nvSpPr>
        <p:spPr bwMode="auto">
          <a:xfrm>
            <a:off x="7620000" y="4724400"/>
            <a:ext cx="152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cs typeface="Arial" pitchFamily="34" charset="0"/>
              </a:defRPr>
            </a:lvl1pPr>
            <a:lvl2pPr marL="742950" indent="-285750" eaLnBrk="0" hangingPunct="0">
              <a:defRPr>
                <a:solidFill>
                  <a:schemeClr val="tx1"/>
                </a:solidFill>
                <a:latin typeface="Verdana" pitchFamily="34" charset="0"/>
                <a:cs typeface="Arial" pitchFamily="34" charset="0"/>
              </a:defRPr>
            </a:lvl2pPr>
            <a:lvl3pPr marL="1143000" indent="-228600" eaLnBrk="0" hangingPunct="0">
              <a:defRPr>
                <a:solidFill>
                  <a:schemeClr val="tx1"/>
                </a:solidFill>
                <a:latin typeface="Verdana" pitchFamily="34" charset="0"/>
                <a:cs typeface="Arial" pitchFamily="34" charset="0"/>
              </a:defRPr>
            </a:lvl3pPr>
            <a:lvl4pPr marL="1600200" indent="-228600" eaLnBrk="0" hangingPunct="0">
              <a:defRPr>
                <a:solidFill>
                  <a:schemeClr val="tx1"/>
                </a:solidFill>
                <a:latin typeface="Verdana" pitchFamily="34" charset="0"/>
                <a:cs typeface="Arial" pitchFamily="34" charset="0"/>
              </a:defRPr>
            </a:lvl4pPr>
            <a:lvl5pPr marL="2057400" indent="-228600" eaLnBrk="0" hangingPunct="0">
              <a:defRPr>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a:solidFill>
                  <a:schemeClr val="tx1"/>
                </a:solidFill>
                <a:latin typeface="Verdana" pitchFamily="34" charset="0"/>
                <a:cs typeface="Arial" pitchFamily="34" charset="0"/>
              </a:defRPr>
            </a:lvl9pPr>
          </a:lstStyle>
          <a:p>
            <a:pPr algn="ctr" eaLnBrk="1" hangingPunct="1">
              <a:spcBef>
                <a:spcPct val="50000"/>
              </a:spcBef>
            </a:pPr>
            <a:r>
              <a:rPr lang="en-US" sz="1600"/>
              <a:t>Perception</a:t>
            </a:r>
          </a:p>
        </p:txBody>
      </p:sp>
      <p:sp>
        <p:nvSpPr>
          <p:cNvPr id="8208" name="Line 17"/>
          <p:cNvSpPr>
            <a:spLocks noChangeShapeType="1"/>
          </p:cNvSpPr>
          <p:nvPr/>
        </p:nvSpPr>
        <p:spPr bwMode="auto">
          <a:xfrm flipV="1">
            <a:off x="6934200" y="4876800"/>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09" name="Picture 18" descr="MPj03211620000[1]"/>
          <p:cNvPicPr>
            <a:picLocks noChangeAspect="1" noChangeArrowheads="1"/>
          </p:cNvPicPr>
          <p:nvPr/>
        </p:nvPicPr>
        <p:blipFill>
          <a:blip r:embed="rId5" cstate="print">
            <a:extLst>
              <a:ext uri="{28A0092B-C50C-407E-A947-70E740481C1C}">
                <a14:useLocalDpi xmlns:a14="http://schemas.microsoft.com/office/drawing/2010/main" val="0"/>
              </a:ext>
            </a:extLst>
          </a:blip>
          <a:srcRect l="10811" t="8051" r="8109" b="4814"/>
          <a:stretch>
            <a:fillRect/>
          </a:stretch>
        </p:blipFill>
        <p:spPr bwMode="auto">
          <a:xfrm>
            <a:off x="7162800" y="5257800"/>
            <a:ext cx="1828800" cy="140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Line 20"/>
          <p:cNvSpPr>
            <a:spLocks noChangeShapeType="1"/>
          </p:cNvSpPr>
          <p:nvPr/>
        </p:nvSpPr>
        <p:spPr bwMode="auto">
          <a:xfrm>
            <a:off x="8153400" y="5410200"/>
            <a:ext cx="685800" cy="304800"/>
          </a:xfrm>
          <a:prstGeom prst="line">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1" name="Line 21"/>
          <p:cNvSpPr>
            <a:spLocks noChangeShapeType="1"/>
          </p:cNvSpPr>
          <p:nvPr/>
        </p:nvSpPr>
        <p:spPr bwMode="auto">
          <a:xfrm>
            <a:off x="7467600" y="5638800"/>
            <a:ext cx="1371600" cy="228600"/>
          </a:xfrm>
          <a:prstGeom prst="line">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Line 22"/>
          <p:cNvSpPr>
            <a:spLocks noChangeShapeType="1"/>
          </p:cNvSpPr>
          <p:nvPr/>
        </p:nvSpPr>
        <p:spPr bwMode="auto">
          <a:xfrm>
            <a:off x="7924800" y="6019800"/>
            <a:ext cx="914400" cy="0"/>
          </a:xfrm>
          <a:prstGeom prst="line">
            <a:avLst/>
          </a:prstGeom>
          <a:noFill/>
          <a:ln w="9525">
            <a:solidFill>
              <a:schemeClr val="tx1"/>
            </a:solidFill>
            <a:round/>
            <a:headEnd type="triangl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511226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Thresholds </a:t>
            </a:r>
          </a:p>
        </p:txBody>
      </p:sp>
      <p:sp>
        <p:nvSpPr>
          <p:cNvPr id="9219" name="Rectangle 3"/>
          <p:cNvSpPr>
            <a:spLocks noGrp="1" noChangeArrowheads="1"/>
          </p:cNvSpPr>
          <p:nvPr>
            <p:ph idx="1"/>
          </p:nvPr>
        </p:nvSpPr>
        <p:spPr>
          <a:xfrm>
            <a:off x="457200" y="1600201"/>
            <a:ext cx="8229600" cy="3124200"/>
          </a:xfrm>
        </p:spPr>
        <p:txBody>
          <a:bodyPr>
            <a:normAutofit fontScale="85000" lnSpcReduction="20000"/>
          </a:bodyPr>
          <a:lstStyle/>
          <a:p>
            <a:pPr eaLnBrk="1" hangingPunct="1">
              <a:lnSpc>
                <a:spcPct val="90000"/>
              </a:lnSpc>
            </a:pPr>
            <a:r>
              <a:rPr lang="en-US" dirty="0" smtClean="0"/>
              <a:t>A </a:t>
            </a:r>
            <a:r>
              <a:rPr lang="en-US" i="1" dirty="0" smtClean="0"/>
              <a:t>threshold</a:t>
            </a:r>
            <a:r>
              <a:rPr lang="en-US" dirty="0" smtClean="0"/>
              <a:t> is an edge or a boundary</a:t>
            </a:r>
          </a:p>
          <a:p>
            <a:pPr eaLnBrk="1" hangingPunct="1">
              <a:lnSpc>
                <a:spcPct val="90000"/>
              </a:lnSpc>
            </a:pPr>
            <a:r>
              <a:rPr lang="en-US" dirty="0" smtClean="0"/>
              <a:t>Each sensory system has a threshold level of energy that is required to activate that sense.</a:t>
            </a:r>
          </a:p>
          <a:p>
            <a:pPr eaLnBrk="1" hangingPunct="1">
              <a:lnSpc>
                <a:spcPct val="90000"/>
              </a:lnSpc>
            </a:pPr>
            <a:r>
              <a:rPr lang="en-US" dirty="0" smtClean="0"/>
              <a:t>Absolute Threshold: the minimum amount of stimulation needed to detect a particular stimulus</a:t>
            </a:r>
          </a:p>
          <a:p>
            <a:pPr eaLnBrk="1" hangingPunct="1">
              <a:lnSpc>
                <a:spcPct val="90000"/>
              </a:lnSpc>
            </a:pPr>
            <a:r>
              <a:rPr lang="en-US" dirty="0" smtClean="0"/>
              <a:t>Difference threshold (just noticeable difference): the minimum amount of difference needed to detect that two stimuli are not the same</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724400"/>
            <a:ext cx="2895600" cy="1926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48400" y="4953000"/>
            <a:ext cx="2590800" cy="1754326"/>
          </a:xfrm>
          <a:prstGeom prst="rect">
            <a:avLst/>
          </a:prstGeom>
          <a:noFill/>
        </p:spPr>
        <p:txBody>
          <a:bodyPr wrap="square" rtlCol="0">
            <a:spAutoFit/>
          </a:bodyPr>
          <a:lstStyle/>
          <a:p>
            <a:r>
              <a:rPr lang="en-US" dirty="0" smtClean="0"/>
              <a:t>Do you think that we all have the same thresholds? Can you think of people that have extremely perceptive senses?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609600"/>
            <a:ext cx="8229600" cy="579438"/>
          </a:xfrm>
        </p:spPr>
        <p:txBody>
          <a:bodyPr>
            <a:normAutofit fontScale="90000"/>
          </a:bodyPr>
          <a:lstStyle/>
          <a:p>
            <a:pPr eaLnBrk="1" hangingPunct="1"/>
            <a:r>
              <a:rPr lang="en-US" dirty="0" smtClean="0"/>
              <a:t>Absolute Threshold Examples</a:t>
            </a:r>
          </a:p>
        </p:txBody>
      </p:sp>
      <p:sp>
        <p:nvSpPr>
          <p:cNvPr id="10243" name="Rectangle 3"/>
          <p:cNvSpPr>
            <a:spLocks noGrp="1" noChangeArrowheads="1"/>
          </p:cNvSpPr>
          <p:nvPr>
            <p:ph idx="1"/>
          </p:nvPr>
        </p:nvSpPr>
        <p:spPr>
          <a:xfrm>
            <a:off x="152400" y="1524000"/>
            <a:ext cx="8229600" cy="4525963"/>
          </a:xfrm>
        </p:spPr>
        <p:txBody>
          <a:bodyPr>
            <a:normAutofit/>
          </a:bodyPr>
          <a:lstStyle/>
          <a:p>
            <a:pPr marL="609600" indent="-609600" eaLnBrk="1" hangingPunct="1">
              <a:buFontTx/>
              <a:buAutoNum type="arabicParenR"/>
            </a:pPr>
            <a:r>
              <a:rPr lang="en-US" sz="2000" dirty="0" smtClean="0"/>
              <a:t>The dimmest visible star in the sky would be the best example of the absolute threshold for vision because it is just barely enough for you to see</a:t>
            </a:r>
          </a:p>
          <a:p>
            <a:pPr marL="609600" indent="-609600" eaLnBrk="1" hangingPunct="1">
              <a:buFontTx/>
              <a:buAutoNum type="arabicParenR"/>
            </a:pPr>
            <a:r>
              <a:rPr lang="en-US" sz="2000" dirty="0" smtClean="0"/>
              <a:t>The least amount of basil you can taste in the spaghetti sauce would be at the absolute threshold for taste</a:t>
            </a:r>
          </a:p>
          <a:p>
            <a:pPr marL="609600" indent="-609600" eaLnBrk="1" hangingPunct="1">
              <a:buFontTx/>
              <a:buAutoNum type="arabicParenR"/>
            </a:pPr>
            <a:r>
              <a:rPr lang="en-US" sz="2000" dirty="0" smtClean="0"/>
              <a:t>A person with normal vision in total darkness can detect the light of a single candle 30 miles away</a:t>
            </a:r>
          </a:p>
          <a:p>
            <a:pPr marL="609600" indent="-609600" eaLnBrk="1" hangingPunct="1">
              <a:buFontTx/>
              <a:buAutoNum type="arabicParenR"/>
            </a:pPr>
            <a:r>
              <a:rPr lang="en-US" sz="2000" dirty="0" smtClean="0"/>
              <a:t>If your hearing had a lower absolute threshold, you might constantly be distracted by the sound of blood pulsing near your ears</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425" y="4562005"/>
            <a:ext cx="3076575" cy="230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5934670"/>
            <a:ext cx="3200400" cy="923330"/>
          </a:xfrm>
          <a:prstGeom prst="rect">
            <a:avLst/>
          </a:prstGeom>
          <a:noFill/>
        </p:spPr>
        <p:txBody>
          <a:bodyPr wrap="square" rtlCol="0">
            <a:spAutoFit/>
          </a:bodyPr>
          <a:lstStyle/>
          <a:p>
            <a:r>
              <a:rPr lang="en-US" dirty="0" smtClean="0"/>
              <a:t>Why do we have thresholds? Why don’t we just hear and see everything that is there?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0" lvl="1" indent="0">
              <a:buNone/>
              <a:defRPr/>
            </a:pPr>
            <a:r>
              <a:rPr lang="en-US" dirty="0"/>
              <a:t>Try it out at home:</a:t>
            </a:r>
          </a:p>
          <a:p>
            <a:pPr marL="457200" lvl="1" indent="0">
              <a:buNone/>
              <a:defRPr/>
            </a:pPr>
            <a:r>
              <a:rPr lang="en-US" dirty="0"/>
              <a:t>Set a wristwatch on a table in a quiet room. Walk away so you can no longer hear it. Walk slowly towards it until you can just detect it. If you stay there you will lose the sound then regain it…</a:t>
            </a:r>
          </a:p>
          <a:p>
            <a:endParaRPr lang="en-US" dirty="0"/>
          </a:p>
        </p:txBody>
      </p:sp>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505200"/>
            <a:ext cx="21336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90600" y="-228600"/>
            <a:ext cx="10287000" cy="7596554"/>
          </a:xfrm>
          <a:prstGeom prst="rect">
            <a:avLst/>
          </a:prstGeom>
          <a:noFill/>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889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79438"/>
          </a:xfrm>
        </p:spPr>
        <p:txBody>
          <a:bodyPr>
            <a:normAutofit fontScale="90000"/>
          </a:bodyPr>
          <a:lstStyle/>
          <a:p>
            <a:r>
              <a:rPr lang="en-US" dirty="0">
                <a:latin typeface="Berlin Sans FB Demi" pitchFamily="34" charset="0"/>
              </a:rPr>
              <a:t>Absolute thresholds </a:t>
            </a:r>
            <a:r>
              <a:rPr lang="en-US" dirty="0" smtClean="0">
                <a:latin typeface="Berlin Sans FB Demi" pitchFamily="34" charset="0"/>
              </a:rPr>
              <a:t>will change </a:t>
            </a:r>
            <a:r>
              <a:rPr lang="en-US" dirty="0">
                <a:latin typeface="Berlin Sans FB Demi" pitchFamily="34" charset="0"/>
              </a:rPr>
              <a:t>with age</a:t>
            </a:r>
          </a:p>
        </p:txBody>
      </p:sp>
      <p:pic>
        <p:nvPicPr>
          <p:cNvPr id="768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62600" y="1600200"/>
            <a:ext cx="3124200" cy="3816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1752600"/>
            <a:ext cx="4572000" cy="3970318"/>
          </a:xfrm>
          <a:prstGeom prst="rect">
            <a:avLst/>
          </a:prstGeom>
        </p:spPr>
        <p:txBody>
          <a:bodyPr>
            <a:spAutoFit/>
          </a:bodyPr>
          <a:lstStyle/>
          <a:p>
            <a:r>
              <a:rPr lang="en-US" sz="2800" dirty="0"/>
              <a:t>Sensitivity to high pitched sounds declines with age</a:t>
            </a:r>
            <a:r>
              <a:rPr lang="en-US" sz="2800" dirty="0" smtClean="0"/>
              <a:t>.</a:t>
            </a:r>
          </a:p>
          <a:p>
            <a:endParaRPr lang="en-US" sz="2800" dirty="0"/>
          </a:p>
          <a:p>
            <a:r>
              <a:rPr lang="en-US" sz="2800" dirty="0"/>
              <a:t>Ex. “mosquito” ring tone to hide your phone from teachers OR to repel loitering teens and not older </a:t>
            </a:r>
            <a:r>
              <a:rPr lang="en-US" sz="2800" dirty="0" smtClean="0"/>
              <a:t>adults</a:t>
            </a:r>
          </a:p>
          <a:p>
            <a:endParaRPr lang="en-US" sz="2800" dirty="0"/>
          </a:p>
        </p:txBody>
      </p:sp>
      <p:sp>
        <p:nvSpPr>
          <p:cNvPr id="5" name="TextBox 4"/>
          <p:cNvSpPr txBox="1"/>
          <p:nvPr/>
        </p:nvSpPr>
        <p:spPr>
          <a:xfrm>
            <a:off x="6019800" y="5791200"/>
            <a:ext cx="2209800" cy="646331"/>
          </a:xfrm>
          <a:prstGeom prst="rect">
            <a:avLst/>
          </a:prstGeom>
          <a:noFill/>
        </p:spPr>
        <p:txBody>
          <a:bodyPr wrap="square" rtlCol="0">
            <a:spAutoFit/>
          </a:bodyPr>
          <a:lstStyle/>
          <a:p>
            <a:r>
              <a:rPr lang="en-US" dirty="0" smtClean="0"/>
              <a:t>Have you heard of teen buzz? </a:t>
            </a:r>
            <a:endParaRPr lang="en-US" dirty="0"/>
          </a:p>
        </p:txBody>
      </p:sp>
    </p:spTree>
    <p:extLst>
      <p:ext uri="{BB962C8B-B14F-4D97-AF65-F5344CB8AC3E}">
        <p14:creationId xmlns:p14="http://schemas.microsoft.com/office/powerpoint/2010/main" val="239253317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dirty="0" smtClean="0"/>
              <a:t>Difference </a:t>
            </a:r>
            <a:r>
              <a:rPr lang="en-US" dirty="0" smtClean="0"/>
              <a:t>Thresholds</a:t>
            </a:r>
            <a:endParaRPr lang="en-US" dirty="0" smtClean="0"/>
          </a:p>
        </p:txBody>
      </p:sp>
      <p:sp>
        <p:nvSpPr>
          <p:cNvPr id="11267" name="Rectangle 3"/>
          <p:cNvSpPr>
            <a:spLocks noGrp="1" noChangeArrowheads="1"/>
          </p:cNvSpPr>
          <p:nvPr>
            <p:ph idx="1"/>
          </p:nvPr>
        </p:nvSpPr>
        <p:spPr>
          <a:xfrm>
            <a:off x="0" y="1524000"/>
            <a:ext cx="7570787" cy="4289611"/>
          </a:xfrm>
        </p:spPr>
        <p:txBody>
          <a:bodyPr/>
          <a:lstStyle/>
          <a:p>
            <a:pPr marL="609600" indent="-609600" eaLnBrk="1" hangingPunct="1"/>
            <a:r>
              <a:rPr lang="en-US" dirty="0" smtClean="0"/>
              <a:t>Any smallest detectable change in a stimulus:</a:t>
            </a:r>
          </a:p>
          <a:p>
            <a:pPr marL="609600" indent="-609600" eaLnBrk="1" hangingPunct="1">
              <a:buFontTx/>
              <a:buAutoNum type="alphaLcParenR"/>
            </a:pPr>
            <a:r>
              <a:rPr lang="en-US" dirty="0" smtClean="0"/>
              <a:t>How much does the volume have to increase before you can tell that the music playing from your stereo has become louder</a:t>
            </a:r>
          </a:p>
          <a:p>
            <a:pPr marL="609600" indent="-609600" eaLnBrk="1" hangingPunct="1">
              <a:buFontTx/>
              <a:buAutoNum type="alphaLcParenR"/>
            </a:pPr>
            <a:r>
              <a:rPr lang="en-US" dirty="0" smtClean="0"/>
              <a:t>How much do the laces on your hiking boots need to be loosened so that they feel slightly less tight</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181600"/>
            <a:ext cx="1600200" cy="14640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7200" y="6019800"/>
            <a:ext cx="5181600" cy="646331"/>
          </a:xfrm>
          <a:prstGeom prst="rect">
            <a:avLst/>
          </a:prstGeom>
          <a:noFill/>
        </p:spPr>
        <p:txBody>
          <a:bodyPr wrap="square" rtlCol="0">
            <a:spAutoFit/>
          </a:bodyPr>
          <a:lstStyle/>
          <a:p>
            <a:r>
              <a:rPr lang="en-US" dirty="0" smtClean="0"/>
              <a:t>Can you notice </a:t>
            </a:r>
            <a:r>
              <a:rPr lang="en-US" dirty="0" smtClean="0"/>
              <a:t>the difference when you turn the volume up one bar on the TV?</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rlin Sans FB Demi" pitchFamily="34" charset="0"/>
              </a:rPr>
              <a:t>Signal Detection</a:t>
            </a:r>
          </a:p>
        </p:txBody>
      </p:sp>
      <p:sp>
        <p:nvSpPr>
          <p:cNvPr id="3" name="Content Placeholder 2"/>
          <p:cNvSpPr>
            <a:spLocks noGrp="1"/>
          </p:cNvSpPr>
          <p:nvPr>
            <p:ph idx="1"/>
          </p:nvPr>
        </p:nvSpPr>
        <p:spPr/>
        <p:txBody>
          <a:bodyPr/>
          <a:lstStyle/>
          <a:p>
            <a:pPr marL="0" indent="0">
              <a:buNone/>
            </a:pPr>
            <a:r>
              <a:rPr lang="en-US" dirty="0"/>
              <a:t>How soon would you notice an incoming text</a:t>
            </a:r>
            <a:r>
              <a:rPr lang="en-US" dirty="0" smtClean="0"/>
              <a:t>?</a:t>
            </a:r>
          </a:p>
          <a:p>
            <a:pPr marL="0" indent="0">
              <a:buNone/>
            </a:pPr>
            <a:r>
              <a:rPr lang="en-US" dirty="0" smtClean="0"/>
              <a:t> </a:t>
            </a:r>
            <a:r>
              <a:rPr lang="en-US" dirty="0"/>
              <a:t>Fairly quickly if</a:t>
            </a:r>
          </a:p>
          <a:p>
            <a:pPr marL="914400" lvl="1" indent="-514350">
              <a:buFont typeface="Arial Black" pitchFamily="34" charset="0"/>
              <a:buAutoNum type="arabicPeriod"/>
            </a:pPr>
            <a:r>
              <a:rPr lang="en-US" dirty="0" smtClean="0"/>
              <a:t>You </a:t>
            </a:r>
            <a:r>
              <a:rPr lang="en-US" dirty="0"/>
              <a:t>are expecting a particular message</a:t>
            </a:r>
          </a:p>
          <a:p>
            <a:pPr marL="914400" lvl="1" indent="-514350">
              <a:buFont typeface="Arial Black" pitchFamily="34" charset="0"/>
              <a:buAutoNum type="arabicPeriod"/>
            </a:pPr>
            <a:r>
              <a:rPr lang="en-US" dirty="0"/>
              <a:t>It is important that you detect it, and</a:t>
            </a:r>
          </a:p>
          <a:p>
            <a:pPr marL="914400" lvl="1" indent="-514350">
              <a:buFont typeface="Arial Black" pitchFamily="34" charset="0"/>
              <a:buAutoNum type="arabicPeriod"/>
            </a:pPr>
            <a:r>
              <a:rPr lang="en-US" dirty="0"/>
              <a:t>You are alert</a:t>
            </a:r>
          </a:p>
          <a:p>
            <a:pPr marL="0" indent="0">
              <a:buNone/>
            </a:pP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267200"/>
            <a:ext cx="3657601" cy="232655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239969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570787" cy="1411941"/>
          </a:xfrm>
        </p:spPr>
        <p:txBody>
          <a:bodyPr>
            <a:normAutofit fontScale="90000"/>
          </a:bodyPr>
          <a:lstStyle/>
          <a:p>
            <a:r>
              <a:rPr lang="en-US" dirty="0">
                <a:latin typeface="Berlin Sans FB Demi" pitchFamily="34" charset="0"/>
              </a:rPr>
              <a:t>Signal Detection Theory</a:t>
            </a:r>
            <a:r>
              <a:rPr lang="en-US" dirty="0"/>
              <a:t/>
            </a:r>
            <a:br>
              <a:rPr lang="en-US" dirty="0"/>
            </a:br>
            <a:endParaRPr lang="en-US" dirty="0"/>
          </a:p>
        </p:txBody>
      </p:sp>
      <p:sp>
        <p:nvSpPr>
          <p:cNvPr id="3" name="Content Placeholder 2"/>
          <p:cNvSpPr>
            <a:spLocks noGrp="1"/>
          </p:cNvSpPr>
          <p:nvPr>
            <p:ph idx="1"/>
          </p:nvPr>
        </p:nvSpPr>
        <p:spPr>
          <a:xfrm>
            <a:off x="381000" y="1676400"/>
            <a:ext cx="8229600" cy="5638800"/>
          </a:xfrm>
        </p:spPr>
        <p:txBody>
          <a:bodyPr>
            <a:normAutofit/>
          </a:bodyPr>
          <a:lstStyle/>
          <a:p>
            <a:pPr marL="457200" lvl="1" indent="-457200">
              <a:buFont typeface="Arial" pitchFamily="34" charset="0"/>
              <a:buChar char="•"/>
            </a:pPr>
            <a:r>
              <a:rPr lang="en-US" dirty="0" smtClean="0"/>
              <a:t>Predicts </a:t>
            </a:r>
            <a:r>
              <a:rPr lang="en-US" dirty="0"/>
              <a:t>how and when we detect the presence of a faint stimulus (signal) amid background stimulation (noise</a:t>
            </a:r>
            <a:r>
              <a:rPr lang="en-US" dirty="0" smtClean="0"/>
              <a:t>)</a:t>
            </a:r>
          </a:p>
          <a:p>
            <a:pPr marL="457200" lvl="1" indent="-457200">
              <a:buFont typeface="Arial" pitchFamily="34" charset="0"/>
              <a:buChar char="•"/>
            </a:pPr>
            <a:r>
              <a:rPr lang="en-US" dirty="0" smtClean="0"/>
              <a:t>Assumes </a:t>
            </a:r>
            <a:r>
              <a:rPr lang="en-US" dirty="0"/>
              <a:t>that there is no single absolute threshold</a:t>
            </a:r>
          </a:p>
          <a:p>
            <a:pPr marL="457200" lvl="1" indent="-457200">
              <a:buFont typeface="Arial" pitchFamily="34" charset="0"/>
              <a:buChar char="•"/>
            </a:pPr>
            <a:r>
              <a:rPr lang="en-US" dirty="0" smtClean="0"/>
              <a:t>Detection </a:t>
            </a:r>
            <a:r>
              <a:rPr lang="en-US" dirty="0"/>
              <a:t>depends partly on person’s</a:t>
            </a:r>
          </a:p>
          <a:p>
            <a:pPr marL="1314450" lvl="3" indent="-457200">
              <a:buFont typeface="Wingdings" pitchFamily="2" charset="2"/>
              <a:buChar char="Ø"/>
            </a:pPr>
            <a:r>
              <a:rPr lang="en-US" sz="3200" dirty="0" smtClean="0"/>
              <a:t>experience</a:t>
            </a:r>
            <a:endParaRPr lang="en-US" sz="3200" dirty="0"/>
          </a:p>
          <a:p>
            <a:pPr marL="1314450" lvl="3" indent="-457200">
              <a:buFont typeface="Wingdings" pitchFamily="2" charset="2"/>
              <a:buChar char="Ø"/>
            </a:pPr>
            <a:r>
              <a:rPr lang="en-US" sz="3200" dirty="0" smtClean="0"/>
              <a:t>expectations</a:t>
            </a:r>
            <a:endParaRPr lang="en-US" sz="3200" dirty="0"/>
          </a:p>
          <a:p>
            <a:pPr marL="1314450" lvl="3" indent="-457200">
              <a:buFont typeface="Wingdings" pitchFamily="2" charset="2"/>
              <a:buChar char="Ø"/>
            </a:pPr>
            <a:r>
              <a:rPr lang="en-US" sz="3200" dirty="0" smtClean="0"/>
              <a:t>motivation</a:t>
            </a:r>
            <a:endParaRPr lang="en-US" sz="3200" dirty="0"/>
          </a:p>
          <a:p>
            <a:pPr marL="1314450" lvl="3" indent="-457200">
              <a:buFont typeface="Wingdings" pitchFamily="2" charset="2"/>
              <a:buChar char="Ø"/>
            </a:pPr>
            <a:r>
              <a:rPr lang="en-US" sz="3200" dirty="0" smtClean="0"/>
              <a:t>level </a:t>
            </a:r>
            <a:r>
              <a:rPr lang="en-US" sz="3200" dirty="0"/>
              <a:t>of fatigue</a:t>
            </a:r>
          </a:p>
          <a:p>
            <a:pPr marL="0" lvl="1" indent="0">
              <a:buNone/>
            </a:pPr>
            <a:endParaRPr lang="en-US" dirty="0"/>
          </a:p>
          <a:p>
            <a:pPr marL="0" indent="0">
              <a:buNone/>
            </a:pPr>
            <a:endParaRPr lang="en-US" dirty="0"/>
          </a:p>
        </p:txBody>
      </p:sp>
    </p:spTree>
    <p:extLst>
      <p:ext uri="{BB962C8B-B14F-4D97-AF65-F5344CB8AC3E}">
        <p14:creationId xmlns:p14="http://schemas.microsoft.com/office/powerpoint/2010/main" val="2306350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06400" y="228600"/>
            <a:ext cx="6985000" cy="1143000"/>
          </a:xfrm>
        </p:spPr>
        <p:txBody>
          <a:bodyPr/>
          <a:lstStyle/>
          <a:p>
            <a:pPr eaLnBrk="1" hangingPunct="1"/>
            <a:r>
              <a:rPr lang="en-US" altLang="en-US" b="1" dirty="0" smtClean="0">
                <a:latin typeface="Berlin Sans FB Demi" pitchFamily="34" charset="0"/>
              </a:rPr>
              <a:t>Sub-Threshold</a:t>
            </a:r>
          </a:p>
        </p:txBody>
      </p:sp>
      <p:sp>
        <p:nvSpPr>
          <p:cNvPr id="23555" name="Rectangle 3"/>
          <p:cNvSpPr>
            <a:spLocks noGrp="1" noChangeArrowheads="1"/>
          </p:cNvSpPr>
          <p:nvPr>
            <p:ph idx="1"/>
          </p:nvPr>
        </p:nvSpPr>
        <p:spPr>
          <a:xfrm>
            <a:off x="5410200" y="2057400"/>
            <a:ext cx="3733800" cy="4171950"/>
          </a:xfrm>
        </p:spPr>
        <p:txBody>
          <a:bodyPr/>
          <a:lstStyle/>
          <a:p>
            <a:pPr marL="0" indent="0" eaLnBrk="1" hangingPunct="1">
              <a:buNone/>
            </a:pPr>
            <a:r>
              <a:rPr lang="en-US" altLang="en-US" dirty="0" smtClean="0">
                <a:solidFill>
                  <a:srgbClr val="6600CC"/>
                </a:solidFill>
              </a:rPr>
              <a:t>Subliminal</a:t>
            </a:r>
          </a:p>
          <a:p>
            <a:pPr lvl="1">
              <a:buFont typeface="Arial" pitchFamily="34" charset="0"/>
              <a:buChar char="•"/>
            </a:pPr>
            <a:r>
              <a:rPr lang="en-US" altLang="en-US" dirty="0" smtClean="0"/>
              <a:t>When stimuli are below one’s absolute threshold for conscious awareness</a:t>
            </a:r>
          </a:p>
        </p:txBody>
      </p:sp>
      <p:grpSp>
        <p:nvGrpSpPr>
          <p:cNvPr id="23556" name="Group 29"/>
          <p:cNvGrpSpPr>
            <a:grpSpLocks/>
          </p:cNvGrpSpPr>
          <p:nvPr/>
        </p:nvGrpSpPr>
        <p:grpSpPr bwMode="auto">
          <a:xfrm>
            <a:off x="152400" y="1981200"/>
            <a:ext cx="5308600" cy="4572000"/>
            <a:chOff x="96" y="1248"/>
            <a:chExt cx="3344" cy="2880"/>
          </a:xfrm>
        </p:grpSpPr>
        <p:sp>
          <p:nvSpPr>
            <p:cNvPr id="23558" name="Text Box 6"/>
            <p:cNvSpPr txBox="1">
              <a:spLocks noChangeArrowheads="1"/>
            </p:cNvSpPr>
            <p:nvPr/>
          </p:nvSpPr>
          <p:spPr bwMode="auto">
            <a:xfrm>
              <a:off x="1100" y="331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latin typeface="Arial" charset="0"/>
                </a:rPr>
                <a:t>0</a:t>
              </a:r>
              <a:endParaRPr lang="en-US" altLang="en-US">
                <a:latin typeface="Times" charset="0"/>
              </a:endParaRPr>
            </a:p>
          </p:txBody>
        </p:sp>
        <p:sp>
          <p:nvSpPr>
            <p:cNvPr id="23559" name="Text Box 7"/>
            <p:cNvSpPr txBox="1">
              <a:spLocks noChangeArrowheads="1"/>
            </p:cNvSpPr>
            <p:nvPr/>
          </p:nvSpPr>
          <p:spPr bwMode="auto">
            <a:xfrm>
              <a:off x="1020" y="283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latin typeface="Arial" charset="0"/>
                </a:rPr>
                <a:t>25</a:t>
              </a:r>
              <a:endParaRPr lang="en-US" altLang="en-US">
                <a:latin typeface="Times" charset="0"/>
              </a:endParaRPr>
            </a:p>
          </p:txBody>
        </p:sp>
        <p:sp>
          <p:nvSpPr>
            <p:cNvPr id="23560" name="Text Box 8"/>
            <p:cNvSpPr txBox="1">
              <a:spLocks noChangeArrowheads="1"/>
            </p:cNvSpPr>
            <p:nvPr/>
          </p:nvSpPr>
          <p:spPr bwMode="auto">
            <a:xfrm>
              <a:off x="1020" y="230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latin typeface="Arial" charset="0"/>
                </a:rPr>
                <a:t>50</a:t>
              </a:r>
              <a:endParaRPr lang="en-US" altLang="en-US">
                <a:latin typeface="Times" charset="0"/>
              </a:endParaRPr>
            </a:p>
          </p:txBody>
        </p:sp>
        <p:sp>
          <p:nvSpPr>
            <p:cNvPr id="23561" name="Text Box 9"/>
            <p:cNvSpPr txBox="1">
              <a:spLocks noChangeArrowheads="1"/>
            </p:cNvSpPr>
            <p:nvPr/>
          </p:nvSpPr>
          <p:spPr bwMode="auto">
            <a:xfrm>
              <a:off x="1020" y="177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latin typeface="Arial" charset="0"/>
                </a:rPr>
                <a:t>75</a:t>
              </a:r>
              <a:endParaRPr lang="en-US" altLang="en-US">
                <a:latin typeface="Times" charset="0"/>
              </a:endParaRPr>
            </a:p>
          </p:txBody>
        </p:sp>
        <p:sp>
          <p:nvSpPr>
            <p:cNvPr id="23562" name="Text Box 10"/>
            <p:cNvSpPr txBox="1">
              <a:spLocks noChangeArrowheads="1"/>
            </p:cNvSpPr>
            <p:nvPr/>
          </p:nvSpPr>
          <p:spPr bwMode="auto">
            <a:xfrm>
              <a:off x="940" y="1257"/>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latin typeface="Arial" charset="0"/>
                </a:rPr>
                <a:t>100</a:t>
              </a:r>
              <a:endParaRPr lang="en-US" altLang="en-US">
                <a:latin typeface="Times" charset="0"/>
              </a:endParaRPr>
            </a:p>
          </p:txBody>
        </p:sp>
        <p:sp>
          <p:nvSpPr>
            <p:cNvPr id="23563" name="Text Box 11"/>
            <p:cNvSpPr txBox="1">
              <a:spLocks noChangeArrowheads="1"/>
            </p:cNvSpPr>
            <p:nvPr/>
          </p:nvSpPr>
          <p:spPr bwMode="auto">
            <a:xfrm>
              <a:off x="1296"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latin typeface="Arial" charset="0"/>
                </a:rPr>
                <a:t>Low</a:t>
              </a:r>
              <a:endParaRPr lang="en-US" altLang="en-US">
                <a:latin typeface="Times" charset="0"/>
              </a:endParaRPr>
            </a:p>
          </p:txBody>
        </p:sp>
        <p:sp>
          <p:nvSpPr>
            <p:cNvPr id="23564" name="Text Box 12"/>
            <p:cNvSpPr txBox="1">
              <a:spLocks noChangeArrowheads="1"/>
            </p:cNvSpPr>
            <p:nvPr/>
          </p:nvSpPr>
          <p:spPr bwMode="auto">
            <a:xfrm>
              <a:off x="1872" y="3436"/>
              <a:ext cx="7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latin typeface="Arial" charset="0"/>
                </a:rPr>
                <a:t>Absolute</a:t>
              </a:r>
            </a:p>
            <a:p>
              <a:r>
                <a:rPr lang="en-US" altLang="en-US" sz="1800" b="1">
                  <a:latin typeface="Arial" charset="0"/>
                </a:rPr>
                <a:t>threshold</a:t>
              </a:r>
              <a:endParaRPr lang="en-US" altLang="en-US">
                <a:latin typeface="Times" charset="0"/>
              </a:endParaRPr>
            </a:p>
          </p:txBody>
        </p:sp>
        <p:sp>
          <p:nvSpPr>
            <p:cNvPr id="23565" name="Text Box 13"/>
            <p:cNvSpPr txBox="1">
              <a:spLocks noChangeArrowheads="1"/>
            </p:cNvSpPr>
            <p:nvPr/>
          </p:nvSpPr>
          <p:spPr bwMode="auto">
            <a:xfrm>
              <a:off x="2780" y="3436"/>
              <a:ext cx="6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latin typeface="Arial" charset="0"/>
                </a:rPr>
                <a:t>Medium</a:t>
              </a:r>
              <a:endParaRPr lang="en-US" altLang="en-US">
                <a:latin typeface="Times" charset="0"/>
              </a:endParaRPr>
            </a:p>
          </p:txBody>
        </p:sp>
        <p:sp>
          <p:nvSpPr>
            <p:cNvPr id="23566" name="Text Box 14"/>
            <p:cNvSpPr txBox="1">
              <a:spLocks noChangeArrowheads="1"/>
            </p:cNvSpPr>
            <p:nvPr/>
          </p:nvSpPr>
          <p:spPr bwMode="auto">
            <a:xfrm>
              <a:off x="1296" y="3897"/>
              <a:ext cx="15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latin typeface="Arial" charset="0"/>
                </a:rPr>
                <a:t>Intensity of stimulus</a:t>
              </a:r>
              <a:endParaRPr lang="en-US" altLang="en-US">
                <a:latin typeface="Times" charset="0"/>
              </a:endParaRPr>
            </a:p>
          </p:txBody>
        </p:sp>
        <p:sp>
          <p:nvSpPr>
            <p:cNvPr id="23567" name="Text Box 15"/>
            <p:cNvSpPr txBox="1">
              <a:spLocks noChangeArrowheads="1"/>
            </p:cNvSpPr>
            <p:nvPr/>
          </p:nvSpPr>
          <p:spPr bwMode="auto">
            <a:xfrm>
              <a:off x="96" y="1487"/>
              <a:ext cx="892"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latin typeface="Arial" charset="0"/>
                </a:rPr>
                <a:t>Percentage</a:t>
              </a:r>
            </a:p>
            <a:p>
              <a:r>
                <a:rPr lang="en-US" altLang="en-US" sz="1800" b="1" dirty="0">
                  <a:latin typeface="Arial" charset="0"/>
                </a:rPr>
                <a:t>of correct</a:t>
              </a:r>
            </a:p>
            <a:p>
              <a:r>
                <a:rPr lang="en-US" altLang="en-US" sz="1800" b="1" dirty="0">
                  <a:latin typeface="Arial" charset="0"/>
                </a:rPr>
                <a:t>detections</a:t>
              </a:r>
              <a:endParaRPr lang="en-US" altLang="en-US" dirty="0">
                <a:latin typeface="Times" charset="0"/>
              </a:endParaRPr>
            </a:p>
          </p:txBody>
        </p:sp>
        <p:sp>
          <p:nvSpPr>
            <p:cNvPr id="23568" name="Line 16"/>
            <p:cNvSpPr>
              <a:spLocks noChangeShapeType="1"/>
            </p:cNvSpPr>
            <p:nvPr/>
          </p:nvSpPr>
          <p:spPr bwMode="auto">
            <a:xfrm>
              <a:off x="2784" y="4032"/>
              <a:ext cx="62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9" name="Line 17"/>
            <p:cNvSpPr>
              <a:spLocks noChangeShapeType="1"/>
            </p:cNvSpPr>
            <p:nvPr/>
          </p:nvSpPr>
          <p:spPr bwMode="auto">
            <a:xfrm>
              <a:off x="1296" y="2400"/>
              <a:ext cx="96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570" name="Group 18"/>
            <p:cNvGrpSpPr>
              <a:grpSpLocks/>
            </p:cNvGrpSpPr>
            <p:nvPr/>
          </p:nvGrpSpPr>
          <p:grpSpPr bwMode="auto">
            <a:xfrm>
              <a:off x="2400" y="2592"/>
              <a:ext cx="932" cy="432"/>
              <a:chOff x="2304" y="2640"/>
              <a:chExt cx="932" cy="432"/>
            </a:xfrm>
          </p:grpSpPr>
          <p:sp>
            <p:nvSpPr>
              <p:cNvPr id="23577" name="Rectangle 19"/>
              <p:cNvSpPr>
                <a:spLocks noChangeArrowheads="1"/>
              </p:cNvSpPr>
              <p:nvPr/>
            </p:nvSpPr>
            <p:spPr bwMode="auto">
              <a:xfrm>
                <a:off x="2304" y="2640"/>
                <a:ext cx="912" cy="43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8" name="Text Box 20"/>
              <p:cNvSpPr txBox="1">
                <a:spLocks noChangeArrowheads="1"/>
              </p:cNvSpPr>
              <p:nvPr/>
            </p:nvSpPr>
            <p:spPr bwMode="auto">
              <a:xfrm>
                <a:off x="2352" y="2640"/>
                <a:ext cx="8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latin typeface="Arial" charset="0"/>
                  </a:rPr>
                  <a:t>Subliminal </a:t>
                </a:r>
              </a:p>
              <a:p>
                <a:r>
                  <a:rPr lang="en-US" altLang="en-US" sz="1800" b="1">
                    <a:latin typeface="Arial" charset="0"/>
                  </a:rPr>
                  <a:t>stimuli</a:t>
                </a:r>
                <a:endParaRPr lang="en-US" altLang="en-US">
                  <a:latin typeface="Times" charset="0"/>
                </a:endParaRPr>
              </a:p>
            </p:txBody>
          </p:sp>
        </p:grpSp>
        <p:sp>
          <p:nvSpPr>
            <p:cNvPr id="23571" name="AutoShape 21"/>
            <p:cNvSpPr>
              <a:spLocks noChangeArrowheads="1"/>
            </p:cNvSpPr>
            <p:nvPr/>
          </p:nvSpPr>
          <p:spPr bwMode="auto">
            <a:xfrm rot="-5407277">
              <a:off x="1439" y="2591"/>
              <a:ext cx="1008" cy="624"/>
            </a:xfrm>
            <a:prstGeom prst="rtTriangle">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2" name="Line 23"/>
            <p:cNvSpPr>
              <a:spLocks noChangeShapeType="1"/>
            </p:cNvSpPr>
            <p:nvPr/>
          </p:nvSpPr>
          <p:spPr bwMode="auto">
            <a:xfrm>
              <a:off x="2256" y="2400"/>
              <a:ext cx="0" cy="100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3" name="Line 24"/>
            <p:cNvSpPr>
              <a:spLocks noChangeShapeType="1"/>
            </p:cNvSpPr>
            <p:nvPr/>
          </p:nvSpPr>
          <p:spPr bwMode="auto">
            <a:xfrm flipH="1">
              <a:off x="2112" y="2736"/>
              <a:ext cx="288" cy="3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4" name="Freeform 28"/>
            <p:cNvSpPr>
              <a:spLocks/>
            </p:cNvSpPr>
            <p:nvPr/>
          </p:nvSpPr>
          <p:spPr bwMode="auto">
            <a:xfrm>
              <a:off x="1432" y="3264"/>
              <a:ext cx="336" cy="168"/>
            </a:xfrm>
            <a:custGeom>
              <a:avLst/>
              <a:gdLst>
                <a:gd name="T0" fmla="*/ 8 w 336"/>
                <a:gd name="T1" fmla="*/ 144 h 168"/>
                <a:gd name="T2" fmla="*/ 296 w 336"/>
                <a:gd name="T3" fmla="*/ 0 h 168"/>
                <a:gd name="T4" fmla="*/ 248 w 336"/>
                <a:gd name="T5" fmla="*/ 144 h 168"/>
                <a:gd name="T6" fmla="*/ 8 w 336"/>
                <a:gd name="T7" fmla="*/ 144 h 1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36" h="168">
                  <a:moveTo>
                    <a:pt x="8" y="144"/>
                  </a:moveTo>
                  <a:cubicBezTo>
                    <a:pt x="16" y="120"/>
                    <a:pt x="256" y="0"/>
                    <a:pt x="296" y="0"/>
                  </a:cubicBezTo>
                  <a:cubicBezTo>
                    <a:pt x="336" y="0"/>
                    <a:pt x="304" y="120"/>
                    <a:pt x="248" y="144"/>
                  </a:cubicBezTo>
                  <a:cubicBezTo>
                    <a:pt x="192" y="168"/>
                    <a:pt x="0" y="168"/>
                    <a:pt x="8" y="144"/>
                  </a:cubicBezTo>
                  <a:close/>
                </a:path>
              </a:pathLst>
            </a:cu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5" name="Freeform 22"/>
            <p:cNvSpPr>
              <a:spLocks/>
            </p:cNvSpPr>
            <p:nvPr/>
          </p:nvSpPr>
          <p:spPr bwMode="auto">
            <a:xfrm>
              <a:off x="1296" y="1296"/>
              <a:ext cx="2112" cy="2112"/>
            </a:xfrm>
            <a:custGeom>
              <a:avLst/>
              <a:gdLst>
                <a:gd name="T0" fmla="*/ 0 w 2112"/>
                <a:gd name="T1" fmla="*/ 2016 h 2120"/>
                <a:gd name="T2" fmla="*/ 240 w 2112"/>
                <a:gd name="T3" fmla="*/ 1970 h 2120"/>
                <a:gd name="T4" fmla="*/ 576 w 2112"/>
                <a:gd name="T5" fmla="*/ 1696 h 2120"/>
                <a:gd name="T6" fmla="*/ 912 w 2112"/>
                <a:gd name="T7" fmla="*/ 1104 h 2120"/>
                <a:gd name="T8" fmla="*/ 1056 w 2112"/>
                <a:gd name="T9" fmla="*/ 876 h 2120"/>
                <a:gd name="T10" fmla="*/ 1488 w 2112"/>
                <a:gd name="T11" fmla="*/ 408 h 2120"/>
                <a:gd name="T12" fmla="*/ 2112 w 2112"/>
                <a:gd name="T13" fmla="*/ 0 h 2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12" h="2120">
                  <a:moveTo>
                    <a:pt x="0" y="2112"/>
                  </a:moveTo>
                  <a:cubicBezTo>
                    <a:pt x="71" y="2116"/>
                    <a:pt x="143" y="2120"/>
                    <a:pt x="240" y="2064"/>
                  </a:cubicBezTo>
                  <a:cubicBezTo>
                    <a:pt x="336" y="2007"/>
                    <a:pt x="463" y="1928"/>
                    <a:pt x="576" y="1776"/>
                  </a:cubicBezTo>
                  <a:cubicBezTo>
                    <a:pt x="688" y="1623"/>
                    <a:pt x="832" y="1295"/>
                    <a:pt x="912" y="1152"/>
                  </a:cubicBezTo>
                  <a:cubicBezTo>
                    <a:pt x="991" y="1008"/>
                    <a:pt x="960" y="1032"/>
                    <a:pt x="1056" y="912"/>
                  </a:cubicBezTo>
                  <a:cubicBezTo>
                    <a:pt x="1152" y="792"/>
                    <a:pt x="1312" y="584"/>
                    <a:pt x="1488" y="432"/>
                  </a:cubicBezTo>
                  <a:cubicBezTo>
                    <a:pt x="1664" y="280"/>
                    <a:pt x="1888" y="140"/>
                    <a:pt x="2112" y="0"/>
                  </a:cubicBezTo>
                </a:path>
              </a:pathLst>
            </a:custGeom>
            <a:noFill/>
            <a:ln w="76200" cmpd="sng">
              <a:solidFill>
                <a:srgbClr val="6600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76" name="Rectangle 5"/>
            <p:cNvSpPr>
              <a:spLocks noChangeArrowheads="1"/>
            </p:cNvSpPr>
            <p:nvPr/>
          </p:nvSpPr>
          <p:spPr bwMode="auto">
            <a:xfrm>
              <a:off x="1296" y="1248"/>
              <a:ext cx="2112" cy="216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895679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Sensory Adaptation</a:t>
            </a:r>
          </a:p>
        </p:txBody>
      </p:sp>
      <p:sp>
        <p:nvSpPr>
          <p:cNvPr id="15363" name="Rectangle 3"/>
          <p:cNvSpPr>
            <a:spLocks noGrp="1" noChangeArrowheads="1"/>
          </p:cNvSpPr>
          <p:nvPr>
            <p:ph idx="1"/>
          </p:nvPr>
        </p:nvSpPr>
        <p:spPr/>
        <p:txBody>
          <a:bodyPr/>
          <a:lstStyle/>
          <a:p>
            <a:pPr eaLnBrk="1" hangingPunct="1"/>
            <a:r>
              <a:rPr lang="en-US" dirty="0" smtClean="0"/>
              <a:t>Sensory Adaptation (Habituation) is diminished sensitivity to constant and unchanging stimulation</a:t>
            </a:r>
          </a:p>
          <a:p>
            <a:pPr eaLnBrk="1" hangingPunct="1"/>
            <a:r>
              <a:rPr lang="en-US" dirty="0" smtClean="0"/>
              <a:t>One example of sensory adaptation occurs when you dive into a swimming pool filled with cold water. At first, the water seems frigid, but if you stay in for a while you will eventually get used to it…</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657600"/>
            <a:ext cx="4038600" cy="2687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38200" y="4036781"/>
            <a:ext cx="2362200" cy="2308324"/>
          </a:xfrm>
          <a:prstGeom prst="rect">
            <a:avLst/>
          </a:prstGeom>
          <a:noFill/>
        </p:spPr>
        <p:txBody>
          <a:bodyPr wrap="square" rtlCol="0">
            <a:spAutoFit/>
          </a:bodyPr>
          <a:lstStyle/>
          <a:p>
            <a:r>
              <a:rPr lang="en-US" dirty="0" smtClean="0"/>
              <a:t>Can you think of another example of habituation?</a:t>
            </a:r>
          </a:p>
          <a:p>
            <a:r>
              <a:rPr lang="en-US" dirty="0" smtClean="0"/>
              <a:t>How about when driving on the highway?  Why don’t we feel our underwear all day?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1139825"/>
          </a:xfrm>
        </p:spPr>
        <p:txBody>
          <a:bodyPr/>
          <a:lstStyle/>
          <a:p>
            <a:pPr eaLnBrk="1" hangingPunct="1">
              <a:defRPr/>
            </a:pPr>
            <a:r>
              <a:rPr lang="en-US" b="1" i="1" smtClean="0"/>
              <a:t>Sensation</a:t>
            </a:r>
          </a:p>
        </p:txBody>
      </p:sp>
      <p:sp>
        <p:nvSpPr>
          <p:cNvPr id="7171" name="Rectangle 3"/>
          <p:cNvSpPr>
            <a:spLocks noGrp="1" noChangeArrowheads="1"/>
          </p:cNvSpPr>
          <p:nvPr>
            <p:ph idx="1"/>
          </p:nvPr>
        </p:nvSpPr>
        <p:spPr>
          <a:xfrm>
            <a:off x="304800" y="1524000"/>
            <a:ext cx="8229600" cy="3276600"/>
          </a:xfrm>
        </p:spPr>
        <p:txBody>
          <a:bodyPr>
            <a:normAutofit fontScale="92500" lnSpcReduction="20000"/>
          </a:bodyPr>
          <a:lstStyle/>
          <a:p>
            <a:pPr>
              <a:defRPr/>
            </a:pPr>
            <a:r>
              <a:rPr lang="en-US" sz="4000" dirty="0" smtClean="0"/>
              <a:t>The process by which our sensory receptors and nervous system receive stimulus from the environment (</a:t>
            </a:r>
            <a:r>
              <a:rPr lang="en-US" sz="3600" dirty="0" smtClean="0"/>
              <a:t>stimulation of sense o</a:t>
            </a:r>
            <a:r>
              <a:rPr lang="en-US" sz="3600" dirty="0"/>
              <a:t>rgans)</a:t>
            </a:r>
            <a:r>
              <a:rPr lang="en-US" sz="4000" dirty="0"/>
              <a:t>.</a:t>
            </a:r>
          </a:p>
          <a:p>
            <a:pPr>
              <a:defRPr/>
            </a:pPr>
            <a:r>
              <a:rPr lang="en-US" sz="3600" dirty="0" smtClean="0"/>
              <a:t>Example</a:t>
            </a:r>
            <a:r>
              <a:rPr lang="en-US" sz="3600" dirty="0"/>
              <a:t>: </a:t>
            </a:r>
            <a:r>
              <a:rPr lang="en-US" sz="3600" dirty="0" err="1"/>
              <a:t>Colour</a:t>
            </a:r>
            <a:r>
              <a:rPr lang="en-US" sz="3600" dirty="0"/>
              <a:t>, shape and movement of a butterfly enter our eyes</a:t>
            </a:r>
            <a:r>
              <a:rPr lang="en-US" sz="3600" dirty="0" smtClean="0"/>
              <a:t>.</a:t>
            </a:r>
            <a:endParaRPr lang="en-US" sz="3600"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91000"/>
            <a:ext cx="2286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150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411941"/>
          </a:xfrm>
        </p:spPr>
        <p:txBody>
          <a:bodyPr>
            <a:normAutofit fontScale="90000"/>
          </a:bodyPr>
          <a:lstStyle/>
          <a:p>
            <a:r>
              <a:rPr lang="en-US" sz="4400" dirty="0"/>
              <a:t/>
            </a:r>
            <a:br>
              <a:rPr lang="en-US" sz="4400" dirty="0"/>
            </a:br>
            <a:r>
              <a:rPr lang="en-US" sz="4400" dirty="0"/>
              <a:t>What if we could sense everything</a:t>
            </a:r>
            <a:r>
              <a:rPr lang="en-US" sz="5600" dirty="0"/>
              <a:t>?</a:t>
            </a:r>
          </a:p>
        </p:txBody>
      </p:sp>
      <p:sp>
        <p:nvSpPr>
          <p:cNvPr id="3" name="Content Placeholder 2"/>
          <p:cNvSpPr>
            <a:spLocks noGrp="1"/>
          </p:cNvSpPr>
          <p:nvPr>
            <p:ph idx="1"/>
          </p:nvPr>
        </p:nvSpPr>
        <p:spPr>
          <a:xfrm>
            <a:off x="609600" y="1524000"/>
            <a:ext cx="7570787" cy="2579344"/>
          </a:xfrm>
        </p:spPr>
        <p:txBody>
          <a:bodyPr>
            <a:normAutofit fontScale="25000" lnSpcReduction="20000"/>
          </a:bodyPr>
          <a:lstStyle/>
          <a:p>
            <a:pPr marL="0" indent="0">
              <a:buNone/>
            </a:pPr>
            <a:r>
              <a:rPr lang="en-US" sz="12000" dirty="0" smtClean="0"/>
              <a:t>Go through and discuss what life would be like. </a:t>
            </a:r>
            <a:endParaRPr lang="en-US" sz="12000" dirty="0" smtClean="0"/>
          </a:p>
          <a:p>
            <a:pPr marL="0" indent="0">
              <a:buNone/>
            </a:pPr>
            <a:endParaRPr lang="en-US" sz="12000" dirty="0"/>
          </a:p>
          <a:p>
            <a:pPr marL="0" indent="0">
              <a:buNone/>
            </a:pPr>
            <a:r>
              <a:rPr lang="en-US" sz="12000" dirty="0" smtClean="0"/>
              <a:t>Sight</a:t>
            </a:r>
            <a:endParaRPr lang="en-US" sz="12000" dirty="0" smtClean="0"/>
          </a:p>
          <a:p>
            <a:pPr marL="0" indent="0">
              <a:buNone/>
            </a:pPr>
            <a:r>
              <a:rPr lang="en-US" sz="12000" dirty="0" smtClean="0"/>
              <a:t>Hearing</a:t>
            </a:r>
          </a:p>
          <a:p>
            <a:pPr marL="0" indent="0">
              <a:buNone/>
            </a:pPr>
            <a:r>
              <a:rPr lang="en-US" sz="12000" dirty="0" smtClean="0"/>
              <a:t>Smell</a:t>
            </a:r>
          </a:p>
          <a:p>
            <a:pPr marL="0" indent="0">
              <a:buNone/>
            </a:pPr>
            <a:r>
              <a:rPr lang="en-US" sz="12000" dirty="0" smtClean="0"/>
              <a:t>Taste</a:t>
            </a:r>
          </a:p>
          <a:p>
            <a:pPr marL="0" indent="0">
              <a:buNone/>
            </a:pPr>
            <a:endParaRPr lang="en-US" sz="6300" dirty="0" smtClean="0"/>
          </a:p>
          <a:p>
            <a:pPr marL="0" indent="0">
              <a:buNone/>
            </a:pPr>
            <a:r>
              <a:rPr lang="en-US" sz="6300" dirty="0" smtClean="0"/>
              <a:t>THANKS GOODNESS FOR ABSOLUTE THRESHOLDS!!</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7728719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arn(inVertic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Selective Attention</a:t>
            </a:r>
          </a:p>
        </p:txBody>
      </p:sp>
      <p:sp>
        <p:nvSpPr>
          <p:cNvPr id="18435" name="Rectangle 3"/>
          <p:cNvSpPr>
            <a:spLocks noGrp="1" noChangeArrowheads="1"/>
          </p:cNvSpPr>
          <p:nvPr>
            <p:ph idx="1"/>
          </p:nvPr>
        </p:nvSpPr>
        <p:spPr>
          <a:xfrm>
            <a:off x="457200" y="1600201"/>
            <a:ext cx="8229600" cy="1905000"/>
          </a:xfrm>
        </p:spPr>
        <p:txBody>
          <a:bodyPr>
            <a:normAutofit fontScale="85000" lnSpcReduction="10000"/>
          </a:bodyPr>
          <a:lstStyle/>
          <a:p>
            <a:pPr eaLnBrk="1" hangingPunct="1"/>
            <a:r>
              <a:rPr lang="en-US" dirty="0" smtClean="0"/>
              <a:t>Selective attention is focusing conscious awareness on a particular stimulus to the exclusion of others</a:t>
            </a:r>
          </a:p>
          <a:p>
            <a:pPr eaLnBrk="1" hangingPunct="1"/>
            <a:r>
              <a:rPr lang="en-US" dirty="0" smtClean="0"/>
              <a:t>The best example of selective attention can be seen in E.G. Boring’s famous old women-young women drawing…</a:t>
            </a:r>
          </a:p>
        </p:txBody>
      </p:sp>
      <p:sp>
        <p:nvSpPr>
          <p:cNvPr id="2" name="TextBox 1"/>
          <p:cNvSpPr txBox="1"/>
          <p:nvPr/>
        </p:nvSpPr>
        <p:spPr>
          <a:xfrm>
            <a:off x="152400" y="5181600"/>
            <a:ext cx="5029200" cy="646331"/>
          </a:xfrm>
          <a:prstGeom prst="rect">
            <a:avLst/>
          </a:prstGeom>
          <a:noFill/>
        </p:spPr>
        <p:txBody>
          <a:bodyPr wrap="square" rtlCol="0">
            <a:spAutoFit/>
          </a:bodyPr>
          <a:lstStyle/>
          <a:p>
            <a:r>
              <a:rPr lang="en-US" dirty="0" smtClean="0"/>
              <a:t>Can you hear someone talking to you  when you are watching TV or reading a book</a:t>
            </a:r>
            <a:endParaRPr lang="en-US" dirty="0"/>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343400"/>
            <a:ext cx="3200400" cy="21297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Blindness</a:t>
            </a:r>
            <a:endParaRPr lang="en-US" dirty="0"/>
          </a:p>
        </p:txBody>
      </p:sp>
      <p:sp>
        <p:nvSpPr>
          <p:cNvPr id="3" name="Content Placeholder 2"/>
          <p:cNvSpPr>
            <a:spLocks noGrp="1"/>
          </p:cNvSpPr>
          <p:nvPr>
            <p:ph idx="1"/>
          </p:nvPr>
        </p:nvSpPr>
        <p:spPr/>
        <p:txBody>
          <a:bodyPr/>
          <a:lstStyle/>
          <a:p>
            <a:r>
              <a:rPr lang="en-US" dirty="0" smtClean="0"/>
              <a:t>When we are focused on one </a:t>
            </a:r>
            <a:r>
              <a:rPr lang="en-US" dirty="0" err="1" smtClean="0"/>
              <a:t>stimilus</a:t>
            </a:r>
            <a:r>
              <a:rPr lang="en-US" dirty="0" smtClean="0"/>
              <a:t>, we tend to not notice changes in other stimulus. </a:t>
            </a:r>
            <a:endParaRPr lang="en-US" dirty="0"/>
          </a:p>
        </p:txBody>
      </p:sp>
      <p:pic>
        <p:nvPicPr>
          <p:cNvPr id="4" name="Picture 3"/>
          <p:cNvPicPr>
            <a:picLocks noChangeAspect="1"/>
          </p:cNvPicPr>
          <p:nvPr/>
        </p:nvPicPr>
        <p:blipFill>
          <a:blip r:embed="rId2"/>
          <a:stretch>
            <a:fillRect/>
          </a:stretch>
        </p:blipFill>
        <p:spPr>
          <a:xfrm>
            <a:off x="152400" y="3124200"/>
            <a:ext cx="8826500" cy="299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63973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p:txBody>
          <a:bodyPr/>
          <a:lstStyle/>
          <a:p>
            <a:pPr eaLnBrk="1" hangingPunct="1"/>
            <a:endParaRPr lang="en-US" smtClean="0"/>
          </a:p>
        </p:txBody>
      </p:sp>
      <p:pic>
        <p:nvPicPr>
          <p:cNvPr id="19459" name="Picture 5" descr="oldyou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0"/>
            <a:ext cx="6477000"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Color Blindness </a:t>
            </a:r>
          </a:p>
        </p:txBody>
      </p:sp>
      <p:sp>
        <p:nvSpPr>
          <p:cNvPr id="25603" name="Rectangle 3"/>
          <p:cNvSpPr>
            <a:spLocks noGrp="1" noChangeArrowheads="1"/>
          </p:cNvSpPr>
          <p:nvPr>
            <p:ph idx="1"/>
          </p:nvPr>
        </p:nvSpPr>
        <p:spPr>
          <a:xfrm>
            <a:off x="457200" y="1600200"/>
            <a:ext cx="5715000" cy="4525963"/>
          </a:xfrm>
        </p:spPr>
        <p:txBody>
          <a:bodyPr>
            <a:normAutofit fontScale="85000" lnSpcReduction="20000"/>
          </a:bodyPr>
          <a:lstStyle/>
          <a:p>
            <a:pPr eaLnBrk="1" hangingPunct="1">
              <a:lnSpc>
                <a:spcPct val="90000"/>
              </a:lnSpc>
            </a:pPr>
            <a:r>
              <a:rPr lang="en-US" dirty="0" smtClean="0"/>
              <a:t>“Color-blind” or </a:t>
            </a:r>
            <a:r>
              <a:rPr lang="en-US" i="1" dirty="0" smtClean="0"/>
              <a:t>color deficient </a:t>
            </a:r>
            <a:r>
              <a:rPr lang="en-US" dirty="0" smtClean="0"/>
              <a:t>people generally lack one of the three types of cones</a:t>
            </a:r>
          </a:p>
          <a:p>
            <a:pPr eaLnBrk="1" hangingPunct="1">
              <a:lnSpc>
                <a:spcPct val="90000"/>
              </a:lnSpc>
            </a:pPr>
            <a:r>
              <a:rPr lang="en-US" dirty="0" smtClean="0"/>
              <a:t>Color deficient term is more accurate, because people with this condition are not blind to color but are just limited in the number of colors they can see.</a:t>
            </a:r>
          </a:p>
          <a:p>
            <a:pPr eaLnBrk="1" hangingPunct="1">
              <a:lnSpc>
                <a:spcPct val="90000"/>
              </a:lnSpc>
            </a:pPr>
            <a:r>
              <a:rPr lang="en-US" dirty="0" smtClean="0"/>
              <a:t>Usually, these people lack either red cones or the green cones and have trouble telling the difference between the two</a:t>
            </a:r>
          </a:p>
          <a:p>
            <a:pPr eaLnBrk="1" hangingPunct="1">
              <a:lnSpc>
                <a:spcPct val="90000"/>
              </a:lnSpc>
            </a:pPr>
            <a:r>
              <a:rPr lang="en-US" dirty="0" smtClean="0"/>
              <a:t>This condition is more common among men</a:t>
            </a:r>
          </a:p>
          <a:p>
            <a:pPr eaLnBrk="1" hangingPunct="1">
              <a:lnSpc>
                <a:spcPct val="90000"/>
              </a:lnSpc>
              <a:buFont typeface="Wingdings" pitchFamily="2" charset="2"/>
              <a:buNone/>
            </a:pPr>
            <a:endParaRPr lang="en-US" dirty="0" smtClean="0"/>
          </a:p>
          <a:p>
            <a:pPr eaLnBrk="1" hangingPunct="1">
              <a:lnSpc>
                <a:spcPct val="90000"/>
              </a:lnSpc>
            </a:pPr>
            <a:endParaRPr lang="en-US" dirty="0" smtClean="0"/>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00200"/>
            <a:ext cx="2821506"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Color Deficiency continues…</a:t>
            </a:r>
          </a:p>
        </p:txBody>
      </p:sp>
      <p:sp>
        <p:nvSpPr>
          <p:cNvPr id="26627" name="Rectangle 3"/>
          <p:cNvSpPr>
            <a:spLocks noGrp="1" noChangeArrowheads="1"/>
          </p:cNvSpPr>
          <p:nvPr>
            <p:ph idx="1"/>
          </p:nvPr>
        </p:nvSpPr>
        <p:spPr>
          <a:xfrm>
            <a:off x="457200" y="1600201"/>
            <a:ext cx="8229600" cy="1371600"/>
          </a:xfrm>
        </p:spPr>
        <p:txBody>
          <a:bodyPr/>
          <a:lstStyle/>
          <a:p>
            <a:pPr eaLnBrk="1" hangingPunct="1"/>
            <a:r>
              <a:rPr lang="en-US" dirty="0" smtClean="0"/>
              <a:t>Many times, the person with the color deficiency does not even realize a problem exists</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666999"/>
            <a:ext cx="4038600" cy="39400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3962400"/>
            <a:ext cx="2971800" cy="646331"/>
          </a:xfrm>
          <a:prstGeom prst="rect">
            <a:avLst/>
          </a:prstGeom>
          <a:noFill/>
        </p:spPr>
        <p:txBody>
          <a:bodyPr wrap="square" rtlCol="0">
            <a:spAutoFit/>
          </a:bodyPr>
          <a:lstStyle/>
          <a:p>
            <a:r>
              <a:rPr lang="en-US" dirty="0" smtClean="0"/>
              <a:t>What do you see</a:t>
            </a:r>
            <a:r>
              <a:rPr lang="en-US" dirty="0" smtClean="0"/>
              <a:t>? I</a:t>
            </a:r>
          </a:p>
          <a:p>
            <a:r>
              <a:rPr lang="en-US" dirty="0" smtClean="0"/>
              <a:t>Don’t see </a:t>
            </a:r>
            <a:r>
              <a:rPr lang="en-US" dirty="0" err="1" smtClean="0"/>
              <a:t>anythging</a:t>
            </a:r>
            <a:r>
              <a:rPr lang="en-US" dirty="0" smtClean="0"/>
              <a:t> </a:t>
            </a:r>
            <a:r>
              <a:rPr lang="en-US" dirty="0" smtClean="0">
                <a:sym typeface="Wingdings"/>
              </a:rPr>
              <a:t></a:t>
            </a: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en-US" smtClean="0"/>
          </a:p>
        </p:txBody>
      </p:sp>
      <p:sp>
        <p:nvSpPr>
          <p:cNvPr id="27651" name="Rectangle 3"/>
          <p:cNvSpPr>
            <a:spLocks noGrp="1" noChangeArrowheads="1"/>
          </p:cNvSpPr>
          <p:nvPr>
            <p:ph idx="1"/>
          </p:nvPr>
        </p:nvSpPr>
        <p:spPr/>
        <p:txBody>
          <a:bodyPr/>
          <a:lstStyle/>
          <a:p>
            <a:pPr eaLnBrk="1" hangingPunct="1"/>
            <a:endParaRPr lang="en-US" smtClean="0"/>
          </a:p>
        </p:txBody>
      </p:sp>
      <p:pic>
        <p:nvPicPr>
          <p:cNvPr id="27652" name="Picture 5" descr="The Jasper Johns painting Flag (Morator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
            <a:ext cx="102108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b="1" i="1" smtClean="0"/>
              <a:t>Perception</a:t>
            </a:r>
          </a:p>
        </p:txBody>
      </p:sp>
      <p:sp>
        <p:nvSpPr>
          <p:cNvPr id="9219" name="Rectangle 3"/>
          <p:cNvSpPr>
            <a:spLocks noGrp="1" noChangeArrowheads="1"/>
          </p:cNvSpPr>
          <p:nvPr>
            <p:ph idx="1"/>
          </p:nvPr>
        </p:nvSpPr>
        <p:spPr>
          <a:xfrm>
            <a:off x="457200" y="1600201"/>
            <a:ext cx="8229600" cy="3124200"/>
          </a:xfrm>
        </p:spPr>
        <p:txBody>
          <a:bodyPr>
            <a:normAutofit fontScale="77500" lnSpcReduction="20000"/>
          </a:bodyPr>
          <a:lstStyle/>
          <a:p>
            <a:pPr eaLnBrk="1" hangingPunct="1">
              <a:defRPr/>
            </a:pPr>
            <a:r>
              <a:rPr lang="en-US" sz="4000" dirty="0" smtClean="0"/>
              <a:t>The process of organizing and interpreting sensory information, enabling us to recognize meaningful objects and events</a:t>
            </a:r>
            <a:r>
              <a:rPr lang="en-US" sz="4000" dirty="0" smtClean="0"/>
              <a:t>.</a:t>
            </a:r>
          </a:p>
          <a:p>
            <a:pPr eaLnBrk="1" hangingPunct="1">
              <a:defRPr/>
            </a:pPr>
            <a:r>
              <a:rPr lang="en-US" sz="4000" dirty="0" smtClean="0"/>
              <a:t>Seeing a butterfly seems to happen instantly but it is actually a very complex process, it only appears to happen quickly because our brains are so fast. </a:t>
            </a:r>
            <a:endParaRPr lang="en-US" sz="4000" dirty="0" smtClean="0"/>
          </a:p>
        </p:txBody>
      </p:sp>
      <p:pic>
        <p:nvPicPr>
          <p:cNvPr id="77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343400"/>
            <a:ext cx="2286000" cy="2286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991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977"/>
          <a:stretch/>
        </p:blipFill>
        <p:spPr bwMode="auto">
          <a:xfrm>
            <a:off x="16932" y="32100"/>
            <a:ext cx="9127067" cy="68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16008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81000" y="228600"/>
            <a:ext cx="6985000" cy="1143000"/>
          </a:xfrm>
        </p:spPr>
        <p:txBody>
          <a:bodyPr/>
          <a:lstStyle/>
          <a:p>
            <a:pPr eaLnBrk="1" hangingPunct="1"/>
            <a:r>
              <a:rPr lang="en-US" sz="1600" i="1" smtClean="0">
                <a:solidFill>
                  <a:srgbClr val="6600CC"/>
                </a:solidFill>
              </a:rPr>
              <a:t/>
            </a:r>
            <a:br>
              <a:rPr lang="en-US" sz="1600" i="1" smtClean="0">
                <a:solidFill>
                  <a:srgbClr val="6600CC"/>
                </a:solidFill>
              </a:rPr>
            </a:br>
            <a:r>
              <a:rPr lang="en-US" sz="1600" i="1" smtClean="0">
                <a:solidFill>
                  <a:srgbClr val="6600CC"/>
                </a:solidFill>
              </a:rPr>
              <a:t>				</a:t>
            </a:r>
            <a:endParaRPr lang="en-US" sz="3600" smtClean="0"/>
          </a:p>
        </p:txBody>
      </p:sp>
      <p:sp>
        <p:nvSpPr>
          <p:cNvPr id="5123" name="Rectangle 3"/>
          <p:cNvSpPr>
            <a:spLocks noGrp="1" noChangeArrowheads="1"/>
          </p:cNvSpPr>
          <p:nvPr>
            <p:ph idx="1"/>
          </p:nvPr>
        </p:nvSpPr>
        <p:spPr>
          <a:xfrm>
            <a:off x="7543800" y="1981200"/>
            <a:ext cx="1600200" cy="4572000"/>
          </a:xfrm>
        </p:spPr>
        <p:txBody>
          <a:bodyPr/>
          <a:lstStyle/>
          <a:p>
            <a:pPr marL="0" indent="0" eaLnBrk="1" hangingPunct="1">
              <a:buFont typeface="Arial" charset="0"/>
              <a:buNone/>
            </a:pPr>
            <a:endParaRPr lang="en-US" sz="2800" smtClean="0"/>
          </a:p>
        </p:txBody>
      </p:sp>
      <p:pic>
        <p:nvPicPr>
          <p:cNvPr id="5124" name="Picture 5" descr="D:\Art\ch05\jpg\un05-p1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059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33400" y="5715000"/>
            <a:ext cx="8229600" cy="1015663"/>
          </a:xfrm>
          <a:prstGeom prst="rect">
            <a:avLst/>
          </a:prstGeom>
          <a:noFill/>
        </p:spPr>
        <p:txBody>
          <a:bodyPr wrap="square" rtlCol="0">
            <a:spAutoFit/>
          </a:bodyPr>
          <a:lstStyle/>
          <a:p>
            <a:r>
              <a:rPr lang="en-US" sz="3000" dirty="0" smtClean="0"/>
              <a:t>How many faces can you see? Is this sensation or perception?</a:t>
            </a:r>
            <a:endParaRPr lang="en-US" sz="3000" dirty="0"/>
          </a:p>
        </p:txBody>
      </p:sp>
    </p:spTree>
    <p:extLst>
      <p:ext uri="{BB962C8B-B14F-4D97-AF65-F5344CB8AC3E}">
        <p14:creationId xmlns:p14="http://schemas.microsoft.com/office/powerpoint/2010/main" val="374216244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solidFill>
                  <a:srgbClr val="FFC000"/>
                </a:solidFill>
              </a:rPr>
              <a:t>What do you see?</a:t>
            </a:r>
          </a:p>
        </p:txBody>
      </p:sp>
      <p:sp>
        <p:nvSpPr>
          <p:cNvPr id="6147" name="Content Placeholder 2"/>
          <p:cNvSpPr>
            <a:spLocks noGrp="1"/>
          </p:cNvSpPr>
          <p:nvPr>
            <p:ph idx="1"/>
          </p:nvPr>
        </p:nvSpPr>
        <p:spPr/>
        <p:txBody>
          <a:bodyPr/>
          <a:lstStyle/>
          <a:p>
            <a:pPr marL="0" indent="0" eaLnBrk="1" hangingPunct="1">
              <a:buFont typeface="Monotype Sorts" pitchFamily="2" charset="2"/>
              <a:buNone/>
            </a:pPr>
            <a:r>
              <a:rPr lang="en-US" smtClean="0"/>
              <a:t>What do you see?</a:t>
            </a:r>
          </a:p>
        </p:txBody>
      </p:sp>
      <p:pic>
        <p:nvPicPr>
          <p:cNvPr id="61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532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933" y="4572000"/>
            <a:ext cx="9144000" cy="1631216"/>
          </a:xfrm>
          <a:prstGeom prst="rect">
            <a:avLst/>
          </a:prstGeom>
          <a:noFill/>
        </p:spPr>
        <p:txBody>
          <a:bodyPr wrap="square" rtlCol="0">
            <a:spAutoFit/>
          </a:bodyPr>
          <a:lstStyle/>
          <a:p>
            <a:r>
              <a:rPr lang="en-US" sz="2500" dirty="0" smtClean="0"/>
              <a:t>One receives stimulation through the senses, but it is a meaningless array of black and white splotches.  We struggle to impose some organization upon the meaningless array we are sensing.  Our </a:t>
            </a:r>
            <a:r>
              <a:rPr lang="en-US" sz="2500" i="1" dirty="0" smtClean="0"/>
              <a:t>perception </a:t>
            </a:r>
            <a:r>
              <a:rPr lang="en-US" sz="2500" dirty="0" smtClean="0"/>
              <a:t>tells us that this is a picture of </a:t>
            </a:r>
            <a:r>
              <a:rPr lang="en-US" sz="2500" dirty="0" smtClean="0"/>
              <a:t>what?</a:t>
            </a:r>
            <a:endParaRPr lang="en-US" sz="2500" dirty="0"/>
          </a:p>
        </p:txBody>
      </p:sp>
    </p:spTree>
    <p:extLst>
      <p:ext uri="{BB962C8B-B14F-4D97-AF65-F5344CB8AC3E}">
        <p14:creationId xmlns:p14="http://schemas.microsoft.com/office/powerpoint/2010/main" val="7517283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28600"/>
            <a:ext cx="1743075" cy="26193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8425" y="4800600"/>
            <a:ext cx="2457450" cy="1866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581400"/>
            <a:ext cx="2847975" cy="1600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
        <p:nvSpPr>
          <p:cNvPr id="2" name="Title 1"/>
          <p:cNvSpPr>
            <a:spLocks noGrp="1"/>
          </p:cNvSpPr>
          <p:nvPr>
            <p:ph type="title"/>
          </p:nvPr>
        </p:nvSpPr>
        <p:spPr>
          <a:xfrm>
            <a:off x="16933" y="0"/>
            <a:ext cx="7570787" cy="1411941"/>
          </a:xfrm>
        </p:spPr>
        <p:txBody>
          <a:bodyPr>
            <a:normAutofit/>
          </a:bodyPr>
          <a:lstStyle/>
          <a:p>
            <a:r>
              <a:rPr lang="en-US" dirty="0" err="1" smtClean="0">
                <a:latin typeface="Berlin Sans FB Demi" pitchFamily="34" charset="0"/>
              </a:rPr>
              <a:t>Pscychophysics</a:t>
            </a:r>
            <a:endParaRPr lang="en-US" dirty="0">
              <a:latin typeface="Berlin Sans FB Demi"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Psychophysics</a:t>
            </a:r>
          </a:p>
          <a:p>
            <a:r>
              <a:rPr lang="en-US" dirty="0" smtClean="0"/>
              <a:t>relationship </a:t>
            </a:r>
            <a:r>
              <a:rPr lang="en-US" dirty="0"/>
              <a:t>between physical characteristics of </a:t>
            </a:r>
            <a:endParaRPr lang="en-US" dirty="0" smtClean="0"/>
          </a:p>
          <a:p>
            <a:pPr marL="0" indent="0">
              <a:buNone/>
            </a:pPr>
            <a:r>
              <a:rPr lang="en-US" dirty="0" smtClean="0"/>
              <a:t>stimuli </a:t>
            </a:r>
            <a:r>
              <a:rPr lang="en-US" dirty="0"/>
              <a:t>and our psychological experience of them</a:t>
            </a:r>
          </a:p>
          <a:p>
            <a:pPr marL="0" indent="0">
              <a:buNone/>
            </a:pPr>
            <a:r>
              <a:rPr lang="en-US" dirty="0" smtClean="0"/>
              <a:t>Light 		Brightness</a:t>
            </a:r>
            <a:endParaRPr lang="en-US" dirty="0"/>
          </a:p>
          <a:p>
            <a:pPr marL="0" indent="0">
              <a:buNone/>
            </a:pPr>
            <a:r>
              <a:rPr lang="en-US" dirty="0" smtClean="0"/>
              <a:t>Sound 	</a:t>
            </a:r>
            <a:r>
              <a:rPr lang="en-US" dirty="0" smtClean="0"/>
              <a:t>Volume</a:t>
            </a:r>
            <a:endParaRPr lang="en-US" dirty="0"/>
          </a:p>
          <a:p>
            <a:pPr marL="0" indent="0">
              <a:buNone/>
            </a:pPr>
            <a:r>
              <a:rPr lang="en-US" dirty="0" smtClean="0"/>
              <a:t>Pressure	Weight</a:t>
            </a:r>
            <a:endParaRPr lang="en-US" dirty="0"/>
          </a:p>
          <a:p>
            <a:pPr marL="0" indent="0">
              <a:buNone/>
            </a:pPr>
            <a:r>
              <a:rPr lang="en-US" dirty="0" smtClean="0"/>
              <a:t>Taste		Sweetness</a:t>
            </a:r>
            <a:endParaRPr lang="en-US" dirty="0"/>
          </a:p>
          <a:p>
            <a:pPr marL="0" indent="0">
              <a:buNone/>
            </a:pPr>
            <a:endParaRPr lang="en-US" dirty="0"/>
          </a:p>
        </p:txBody>
      </p:sp>
    </p:spTree>
    <p:extLst>
      <p:ext uri="{BB962C8B-B14F-4D97-AF65-F5344CB8AC3E}">
        <p14:creationId xmlns:p14="http://schemas.microsoft.com/office/powerpoint/2010/main" val="34505687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heel(1)">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randombar(horizontal)">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heel(1)">
                                      <p:cBhvr>
                                        <p:cTn id="25" dur="20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randombar(horizontal)">
                                      <p:cBhvr>
                                        <p:cTn id="30" dur="500"/>
                                        <p:tgtEl>
                                          <p:spTgt spid="102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wheel(1)">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randombar(horizontal)">
                                      <p:cBhvr>
                                        <p:cTn id="45"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57200" y="33867"/>
            <a:ext cx="8686800" cy="712787"/>
          </a:xfrm>
        </p:spPr>
        <p:txBody>
          <a:bodyPr>
            <a:normAutofit fontScale="90000"/>
          </a:bodyPr>
          <a:lstStyle/>
          <a:p>
            <a:pPr>
              <a:defRPr/>
            </a:pPr>
            <a:r>
              <a:rPr lang="en-US" sz="4000" dirty="0" smtClean="0">
                <a:latin typeface="Comic Sans MS" pitchFamily="66" charset="0"/>
              </a:rPr>
              <a:t/>
            </a:r>
            <a:br>
              <a:rPr lang="en-US" sz="4000" dirty="0" smtClean="0">
                <a:latin typeface="Comic Sans MS" pitchFamily="66" charset="0"/>
              </a:rPr>
            </a:br>
            <a:r>
              <a:rPr lang="en-US" sz="6700" dirty="0" smtClean="0">
                <a:latin typeface="Arial"/>
                <a:cs typeface="Arial"/>
              </a:rPr>
              <a:t>Transduction</a:t>
            </a:r>
          </a:p>
        </p:txBody>
      </p:sp>
      <p:sp>
        <p:nvSpPr>
          <p:cNvPr id="4" name="Content Placeholder 3"/>
          <p:cNvSpPr>
            <a:spLocks noGrp="1"/>
          </p:cNvSpPr>
          <p:nvPr>
            <p:ph sz="half" idx="4294967295"/>
          </p:nvPr>
        </p:nvSpPr>
        <p:spPr>
          <a:xfrm>
            <a:off x="0" y="1600201"/>
            <a:ext cx="4040188" cy="2438400"/>
          </a:xfrm>
        </p:spPr>
        <p:txBody>
          <a:bodyPr>
            <a:normAutofit fontScale="85000" lnSpcReduction="10000"/>
          </a:bodyPr>
          <a:lstStyle/>
          <a:p>
            <a:pPr eaLnBrk="1" hangingPunct="1">
              <a:defRPr/>
            </a:pPr>
            <a:r>
              <a:rPr lang="en-US" sz="2800" dirty="0" smtClean="0">
                <a:latin typeface="Arial"/>
                <a:cs typeface="Arial"/>
              </a:rPr>
              <a:t>The sensory process that converts physical energy, such as light or sound waves, into the form of neural </a:t>
            </a:r>
            <a:r>
              <a:rPr lang="en-US" sz="2800" dirty="0" smtClean="0">
                <a:latin typeface="Arial"/>
                <a:cs typeface="Arial"/>
              </a:rPr>
              <a:t>messages. The brain only understands neural information. </a:t>
            </a:r>
            <a:endParaRPr lang="en-US" sz="2800" dirty="0" smtClean="0">
              <a:latin typeface="Arial"/>
              <a:cs typeface="Arial"/>
            </a:endParaRPr>
          </a:p>
        </p:txBody>
      </p:sp>
      <p:sp>
        <p:nvSpPr>
          <p:cNvPr id="2" name="TextBox 1"/>
          <p:cNvSpPr txBox="1"/>
          <p:nvPr/>
        </p:nvSpPr>
        <p:spPr>
          <a:xfrm>
            <a:off x="4495800" y="1600200"/>
            <a:ext cx="3657600" cy="2215991"/>
          </a:xfrm>
          <a:prstGeom prst="rect">
            <a:avLst/>
          </a:prstGeom>
          <a:noFill/>
        </p:spPr>
        <p:txBody>
          <a:bodyPr wrap="square" rtlCol="0">
            <a:spAutoFit/>
          </a:bodyPr>
          <a:lstStyle/>
          <a:p>
            <a:r>
              <a:rPr lang="en-US" sz="2400" dirty="0">
                <a:latin typeface="Arial"/>
                <a:cs typeface="Arial"/>
              </a:rPr>
              <a:t>Information goes from the senses to the thalamus, then to the various areas in the brain. For example, the visual cortex</a:t>
            </a:r>
          </a:p>
          <a:p>
            <a:endParaRPr lang="en-US" dirty="0"/>
          </a:p>
        </p:txBody>
      </p:sp>
      <p:pic>
        <p:nvPicPr>
          <p:cNvPr id="3" name="Picture 2"/>
          <p:cNvPicPr>
            <a:picLocks noChangeAspect="1"/>
          </p:cNvPicPr>
          <p:nvPr/>
        </p:nvPicPr>
        <p:blipFill>
          <a:blip r:embed="rId3"/>
          <a:stretch>
            <a:fillRect/>
          </a:stretch>
        </p:blipFill>
        <p:spPr>
          <a:xfrm>
            <a:off x="152400" y="3606800"/>
            <a:ext cx="8013700" cy="3251200"/>
          </a:xfrm>
          <a:prstGeom prst="rect">
            <a:avLst/>
          </a:prstGeom>
        </p:spPr>
      </p:pic>
    </p:spTree>
    <p:extLst>
      <p:ext uri="{BB962C8B-B14F-4D97-AF65-F5344CB8AC3E}">
        <p14:creationId xmlns:p14="http://schemas.microsoft.com/office/powerpoint/2010/main" val="2775687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203234" cy="5410200"/>
          </a:xfrm>
          <a:prstGeom prst="rect">
            <a:avLst/>
          </a:prstGeom>
        </p:spPr>
      </p:pic>
      <p:sp>
        <p:nvSpPr>
          <p:cNvPr id="3" name="TextBox 2"/>
          <p:cNvSpPr txBox="1"/>
          <p:nvPr/>
        </p:nvSpPr>
        <p:spPr>
          <a:xfrm>
            <a:off x="0" y="5397606"/>
            <a:ext cx="9144000" cy="1477327"/>
          </a:xfrm>
          <a:prstGeom prst="rect">
            <a:avLst/>
          </a:prstGeom>
          <a:noFill/>
        </p:spPr>
        <p:txBody>
          <a:bodyPr wrap="square" rtlCol="0">
            <a:spAutoFit/>
          </a:bodyPr>
          <a:lstStyle/>
          <a:p>
            <a:r>
              <a:rPr lang="en-US" sz="2400" dirty="0">
                <a:latin typeface="Arial"/>
                <a:cs typeface="Arial"/>
              </a:rPr>
              <a:t>Information goes from the senses to the thalamus, then to the various areas in the brain. For example, the </a:t>
            </a:r>
            <a:r>
              <a:rPr lang="en-US" sz="2400" dirty="0" smtClean="0">
                <a:latin typeface="Arial"/>
                <a:cs typeface="Arial"/>
              </a:rPr>
              <a:t>visual or auditory </a:t>
            </a:r>
            <a:r>
              <a:rPr lang="en-US" sz="2400" dirty="0">
                <a:latin typeface="Arial"/>
                <a:cs typeface="Arial"/>
              </a:rPr>
              <a:t>cortex</a:t>
            </a:r>
          </a:p>
          <a:p>
            <a:endParaRPr lang="en-US" dirty="0"/>
          </a:p>
        </p:txBody>
      </p:sp>
    </p:spTree>
    <p:extLst>
      <p:ext uri="{BB962C8B-B14F-4D97-AF65-F5344CB8AC3E}">
        <p14:creationId xmlns:p14="http://schemas.microsoft.com/office/powerpoint/2010/main" val="884258639"/>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1876</TotalTime>
  <Words>1162</Words>
  <Application>Microsoft Macintosh PowerPoint</Application>
  <PresentationFormat>On-screen Show (4:3)</PresentationFormat>
  <Paragraphs>130</Paragraphs>
  <Slides>27</Slides>
  <Notes>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Infusion</vt:lpstr>
      <vt:lpstr>Perception</vt:lpstr>
      <vt:lpstr>Sensation</vt:lpstr>
      <vt:lpstr>Perception</vt:lpstr>
      <vt:lpstr>PowerPoint Presentation</vt:lpstr>
      <vt:lpstr>     </vt:lpstr>
      <vt:lpstr>What do you see?</vt:lpstr>
      <vt:lpstr>Pscychophysics</vt:lpstr>
      <vt:lpstr> Transduction</vt:lpstr>
      <vt:lpstr>PowerPoint Presentation</vt:lpstr>
      <vt:lpstr>How does stimulation become perception?</vt:lpstr>
      <vt:lpstr>Thresholds </vt:lpstr>
      <vt:lpstr>Absolute Threshold Examples</vt:lpstr>
      <vt:lpstr>PowerPoint Presentation</vt:lpstr>
      <vt:lpstr>Absolute thresholds will change with age</vt:lpstr>
      <vt:lpstr>Difference Thresholds</vt:lpstr>
      <vt:lpstr>Signal Detection</vt:lpstr>
      <vt:lpstr>Signal Detection Theory </vt:lpstr>
      <vt:lpstr>Sub-Threshold</vt:lpstr>
      <vt:lpstr>Sensory Adaptation</vt:lpstr>
      <vt:lpstr> What if we could sense everything?</vt:lpstr>
      <vt:lpstr>Selective Attention</vt:lpstr>
      <vt:lpstr>Change Blindness</vt:lpstr>
      <vt:lpstr>PowerPoint Presentation</vt:lpstr>
      <vt:lpstr>Color Blindness </vt:lpstr>
      <vt:lpstr>Color Deficiency continues…</vt:lpstr>
      <vt:lpstr>PowerPoint Presentation</vt:lpstr>
      <vt:lpstr>PowerPoint Presentation</vt:lpstr>
    </vt:vector>
  </TitlesOfParts>
  <Company>Delta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Sensation</dc:title>
  <dc:creator>DSD37</dc:creator>
  <cp:lastModifiedBy>SD37</cp:lastModifiedBy>
  <cp:revision>37</cp:revision>
  <dcterms:created xsi:type="dcterms:W3CDTF">2009-04-01T00:47:38Z</dcterms:created>
  <dcterms:modified xsi:type="dcterms:W3CDTF">2015-11-10T17:20:28Z</dcterms:modified>
</cp:coreProperties>
</file>