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3" r:id="rId3"/>
    <p:sldId id="294" r:id="rId4"/>
    <p:sldId id="295" r:id="rId5"/>
    <p:sldId id="296" r:id="rId6"/>
    <p:sldId id="256" r:id="rId7"/>
    <p:sldId id="257" r:id="rId8"/>
    <p:sldId id="276" r:id="rId9"/>
    <p:sldId id="272" r:id="rId10"/>
    <p:sldId id="273" r:id="rId11"/>
    <p:sldId id="274" r:id="rId12"/>
    <p:sldId id="298" r:id="rId13"/>
    <p:sldId id="275" r:id="rId14"/>
    <p:sldId id="277" r:id="rId15"/>
    <p:sldId id="278" r:id="rId16"/>
    <p:sldId id="279" r:id="rId17"/>
    <p:sldId id="280" r:id="rId18"/>
    <p:sldId id="297" r:id="rId19"/>
    <p:sldId id="282" r:id="rId20"/>
    <p:sldId id="283" r:id="rId21"/>
    <p:sldId id="284" r:id="rId22"/>
    <p:sldId id="285" r:id="rId23"/>
    <p:sldId id="286" r:id="rId24"/>
    <p:sldId id="287"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33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66081E-8098-4A2E-BA1D-68C3F9F20939}" type="datetimeFigureOut">
              <a:rPr lang="en-US" smtClean="0"/>
              <a:t>15-09-23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5406741C-8545-48E8-B2F8-2C52BBF466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6081E-8098-4A2E-BA1D-68C3F9F20939}" type="datetimeFigureOut">
              <a:rPr lang="en-US" smtClean="0"/>
              <a:t>15-09-23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66081E-8098-4A2E-BA1D-68C3F9F20939}" type="datetimeFigureOut">
              <a:rPr lang="en-US" smtClean="0"/>
              <a:t>15-09-23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66081E-8098-4A2E-BA1D-68C3F9F20939}" type="datetimeFigureOut">
              <a:rPr lang="en-US" smtClean="0"/>
              <a:t>15-09-23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766081E-8098-4A2E-BA1D-68C3F9F20939}" type="datetimeFigureOut">
              <a:rPr lang="en-US" smtClean="0"/>
              <a:t>15-09-23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66081E-8098-4A2E-BA1D-68C3F9F20939}" type="datetimeFigureOut">
              <a:rPr lang="en-US" smtClean="0"/>
              <a:t>15-09-23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6741C-8545-48E8-B2F8-2C52BBF466EA}"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766081E-8098-4A2E-BA1D-68C3F9F20939}" type="datetimeFigureOut">
              <a:rPr lang="en-US" smtClean="0"/>
              <a:t>15-09-23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06741C-8545-48E8-B2F8-2C52BBF466EA}"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4766081E-8098-4A2E-BA1D-68C3F9F20939}" type="datetimeFigureOut">
              <a:rPr lang="en-US" smtClean="0"/>
              <a:t>15-09-23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766081E-8098-4A2E-BA1D-68C3F9F20939}" type="datetimeFigureOut">
              <a:rPr lang="en-US" smtClean="0"/>
              <a:t>15-09-23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06741C-8545-48E8-B2F8-2C52BBF466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66081E-8098-4A2E-BA1D-68C3F9F20939}" type="datetimeFigureOut">
              <a:rPr lang="en-US" smtClean="0"/>
              <a:t>15-09-23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6741C-8545-48E8-B2F8-2C52BBF466EA}"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766081E-8098-4A2E-BA1D-68C3F9F20939}" type="datetimeFigureOut">
              <a:rPr lang="en-US" smtClean="0"/>
              <a:t>15-09-23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06741C-8545-48E8-B2F8-2C52BBF466EA}"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4766081E-8098-4A2E-BA1D-68C3F9F20939}" type="datetimeFigureOut">
              <a:rPr lang="en-US" smtClean="0"/>
              <a:t>15-09-23</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5406741C-8545-48E8-B2F8-2C52BBF466E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The Study of Psychology</a:t>
            </a:r>
          </a:p>
        </p:txBody>
      </p:sp>
      <p:sp>
        <p:nvSpPr>
          <p:cNvPr id="6147" name="Rectangle 3"/>
          <p:cNvSpPr>
            <a:spLocks noGrp="1" noChangeArrowheads="1"/>
          </p:cNvSpPr>
          <p:nvPr>
            <p:ph type="body" idx="1"/>
          </p:nvPr>
        </p:nvSpPr>
        <p:spPr>
          <a:xfrm>
            <a:off x="685800" y="1600201"/>
            <a:ext cx="7772400" cy="1447799"/>
          </a:xfrm>
        </p:spPr>
        <p:txBody>
          <a:bodyPr/>
          <a:lstStyle/>
          <a:p>
            <a:pPr eaLnBrk="1" hangingPunct="1">
              <a:buFont typeface="Arial" charset="0"/>
              <a:buChar char="•"/>
            </a:pPr>
            <a:r>
              <a:rPr lang="en-US" dirty="0" smtClean="0"/>
              <a:t>Psychology is the study of behavior and mental processes</a:t>
            </a:r>
          </a:p>
          <a:p>
            <a:pPr eaLnBrk="1" hangingPunct="1">
              <a:buFont typeface="Arial" charset="0"/>
              <a:buChar char="•"/>
            </a:pPr>
            <a:r>
              <a:rPr lang="en-US" dirty="0" err="1" smtClean="0"/>
              <a:t>Behaviour</a:t>
            </a:r>
            <a:r>
              <a:rPr lang="en-US" dirty="0" smtClean="0"/>
              <a:t> (example): Punching a wall</a:t>
            </a:r>
          </a:p>
          <a:p>
            <a:pPr eaLnBrk="1" hangingPunct="1">
              <a:buFont typeface="Arial" charset="0"/>
              <a:buChar char="•"/>
            </a:pPr>
            <a:r>
              <a:rPr lang="en-US" dirty="0" smtClean="0"/>
              <a:t>Mental Processes (example): Anger, Frustration, Looking for release</a:t>
            </a:r>
          </a:p>
          <a:p>
            <a:pPr eaLnBrk="1" hangingPunct="1"/>
            <a:endParaRPr lang="en-US" dirty="0" smtClean="0"/>
          </a:p>
        </p:txBody>
      </p:sp>
      <p:pic>
        <p:nvPicPr>
          <p:cNvPr id="2" name="Picture 2" descr="http://2.bp.blogspot.com/-DrtaasEBOXo/T9lUVnzDoII/AAAAAAAAAGI/x1I90iBK240/s1600/Psychology_symbol3_sephi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3429000"/>
            <a:ext cx="2943225"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360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Participant Bias</a:t>
            </a:r>
            <a:endParaRPr lang="en-US" dirty="0"/>
          </a:p>
        </p:txBody>
      </p:sp>
      <p:sp>
        <p:nvSpPr>
          <p:cNvPr id="3" name="Content Placeholder 2"/>
          <p:cNvSpPr>
            <a:spLocks noGrp="1"/>
          </p:cNvSpPr>
          <p:nvPr>
            <p:ph idx="1"/>
          </p:nvPr>
        </p:nvSpPr>
        <p:spPr/>
        <p:txBody>
          <a:bodyPr>
            <a:normAutofit/>
          </a:bodyPr>
          <a:lstStyle/>
          <a:p>
            <a:pPr lvl="0"/>
            <a:r>
              <a:rPr lang="en-CA" b="1" i="1" dirty="0"/>
              <a:t>Participant Bias</a:t>
            </a:r>
            <a:r>
              <a:rPr lang="en-CA" dirty="0"/>
              <a:t> is a tendency for research participants to behave in a certain way because they know they are being observed or they believe they know what the researcher wants.</a:t>
            </a:r>
            <a:endParaRPr lang="en-US" dirty="0"/>
          </a:p>
          <a:p>
            <a:r>
              <a:rPr lang="en-CA" dirty="0"/>
              <a:t>For example: Students listening music while doing homework</a:t>
            </a:r>
            <a:endParaRPr lang="en-US" dirty="0"/>
          </a:p>
          <a:p>
            <a:pPr lvl="0"/>
            <a:r>
              <a:rPr lang="en-CA" dirty="0"/>
              <a:t>the students might study (do their homework) harder because a teacher/parent is observing them, which might lead the teacher/parent to conclusion that students study more effectively when they are </a:t>
            </a:r>
            <a:r>
              <a:rPr lang="en-CA" dirty="0" smtClean="0"/>
              <a:t>listening </a:t>
            </a:r>
            <a:r>
              <a:rPr lang="en-CA" dirty="0"/>
              <a:t>to music </a:t>
            </a:r>
            <a:endParaRPr lang="en-US" dirty="0"/>
          </a:p>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248150"/>
            <a:ext cx="2286000"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4175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a:t>Participant Bias</a:t>
            </a:r>
            <a:endParaRPr lang="en-US" dirty="0"/>
          </a:p>
        </p:txBody>
      </p:sp>
      <p:sp>
        <p:nvSpPr>
          <p:cNvPr id="3" name="Content Placeholder 2"/>
          <p:cNvSpPr>
            <a:spLocks noGrp="1"/>
          </p:cNvSpPr>
          <p:nvPr>
            <p:ph idx="1"/>
          </p:nvPr>
        </p:nvSpPr>
        <p:spPr/>
        <p:txBody>
          <a:bodyPr/>
          <a:lstStyle/>
          <a:p>
            <a:r>
              <a:rPr lang="en-CA" sz="2400" dirty="0"/>
              <a:t>To minimize participant bias, psychologists often use </a:t>
            </a:r>
            <a:r>
              <a:rPr lang="en-CA" sz="2400" b="1" i="1" dirty="0"/>
              <a:t>naturalistic observation</a:t>
            </a:r>
            <a:r>
              <a:rPr lang="en-CA" sz="2400" dirty="0"/>
              <a:t> – observing and recording behaviour in naturally occurring situations without manipulating or controlling the situation. For instance, to avoid influencing participants’ behaviour simply because of their presence, observers in a lab setting may use hidden cameras or one-way-mirrors. </a:t>
            </a:r>
            <a:endParaRPr lang="en-US" sz="2400" dirty="0"/>
          </a:p>
          <a:p>
            <a:endParaRPr lang="en-US" dirty="0"/>
          </a:p>
        </p:txBody>
      </p:sp>
      <p:pic>
        <p:nvPicPr>
          <p:cNvPr id="10242" name="Picture 2" descr="http://blog.qualitybath.com/wp-content/uploads/2009/06/bathroom_mirror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568952"/>
            <a:ext cx="2914650" cy="193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248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Variables – Independent vs. Dependent</a:t>
            </a:r>
            <a:endParaRPr lang="en-US" sz="2800" dirty="0"/>
          </a:p>
        </p:txBody>
      </p:sp>
      <p:sp>
        <p:nvSpPr>
          <p:cNvPr id="3" name="Content Placeholder 2"/>
          <p:cNvSpPr>
            <a:spLocks noGrp="1"/>
          </p:cNvSpPr>
          <p:nvPr>
            <p:ph idx="1"/>
          </p:nvPr>
        </p:nvSpPr>
        <p:spPr/>
        <p:txBody>
          <a:bodyPr/>
          <a:lstStyle/>
          <a:p>
            <a:r>
              <a:rPr lang="en-US" i="1" dirty="0" smtClean="0"/>
              <a:t>Independent variable (input)</a:t>
            </a:r>
            <a:r>
              <a:rPr lang="en-US" dirty="0" smtClean="0"/>
              <a:t>: The variable in an experiment that stands alone and isn’t changed by other variable. It represents the input that is affecting the output (what you are trying to measure)</a:t>
            </a:r>
          </a:p>
          <a:p>
            <a:r>
              <a:rPr lang="en-US" i="1" dirty="0" smtClean="0"/>
              <a:t>Dependent variable (output): </a:t>
            </a:r>
            <a:r>
              <a:rPr lang="en-US" dirty="0" smtClean="0"/>
              <a:t>What is being measured, and being manipulated by the independent variable. In other words, the dependent variable </a:t>
            </a:r>
            <a:r>
              <a:rPr lang="en-US" i="1" dirty="0" smtClean="0"/>
              <a:t>depends</a:t>
            </a:r>
            <a:r>
              <a:rPr lang="en-US" dirty="0" smtClean="0"/>
              <a:t> on how it is affected by the independent variable.</a:t>
            </a:r>
            <a:endParaRPr lang="en-US" i="1" dirty="0" smtClean="0"/>
          </a:p>
          <a:p>
            <a:pPr lvl="1"/>
            <a:r>
              <a:rPr lang="en-US" dirty="0" smtClean="0"/>
              <a:t>Ex. Experiment: The issuing of </a:t>
            </a:r>
            <a:r>
              <a:rPr lang="en-US" dirty="0" smtClean="0">
                <a:solidFill>
                  <a:srgbClr val="FF0000"/>
                </a:solidFill>
              </a:rPr>
              <a:t>500 mg of coffee </a:t>
            </a:r>
            <a:r>
              <a:rPr lang="en-US" dirty="0" smtClean="0"/>
              <a:t>to one group of participants and </a:t>
            </a:r>
            <a:r>
              <a:rPr lang="en-US" dirty="0">
                <a:solidFill>
                  <a:srgbClr val="FF0000"/>
                </a:solidFill>
              </a:rPr>
              <a:t>0 mg of </a:t>
            </a:r>
            <a:r>
              <a:rPr lang="en-US" dirty="0" smtClean="0">
                <a:solidFill>
                  <a:srgbClr val="FF0000"/>
                </a:solidFill>
              </a:rPr>
              <a:t>coffee </a:t>
            </a:r>
            <a:r>
              <a:rPr lang="en-US" dirty="0" smtClean="0">
                <a:solidFill>
                  <a:srgbClr val="FFFFFF"/>
                </a:solidFill>
              </a:rPr>
              <a:t>to another group</a:t>
            </a:r>
            <a:r>
              <a:rPr lang="en-US" dirty="0" smtClean="0">
                <a:solidFill>
                  <a:srgbClr val="FF0000"/>
                </a:solidFill>
              </a:rPr>
              <a:t> </a:t>
            </a:r>
            <a:r>
              <a:rPr lang="en-US" dirty="0" smtClean="0"/>
              <a:t>before giving them a concentration test. </a:t>
            </a:r>
          </a:p>
          <a:p>
            <a:pPr lvl="1"/>
            <a:r>
              <a:rPr lang="en-US" dirty="0" smtClean="0"/>
              <a:t>The </a:t>
            </a:r>
            <a:r>
              <a:rPr lang="en-US" i="1" dirty="0" smtClean="0"/>
              <a:t>independent variable </a:t>
            </a:r>
            <a:r>
              <a:rPr lang="en-US" dirty="0" smtClean="0"/>
              <a:t>in this experiment</a:t>
            </a:r>
            <a:r>
              <a:rPr lang="en-US" i="1" dirty="0" smtClean="0"/>
              <a:t> </a:t>
            </a:r>
            <a:r>
              <a:rPr lang="en-US" dirty="0" smtClean="0"/>
              <a:t>is the amount of coffee given to the participants. The results of the </a:t>
            </a:r>
            <a:r>
              <a:rPr lang="en-US" smtClean="0"/>
              <a:t>concentration test is </a:t>
            </a:r>
            <a:r>
              <a:rPr lang="en-US" dirty="0" smtClean="0"/>
              <a:t>the </a:t>
            </a:r>
            <a:r>
              <a:rPr lang="en-US" i="1" dirty="0" smtClean="0"/>
              <a:t>dependent variable</a:t>
            </a:r>
            <a:r>
              <a:rPr lang="en-US" dirty="0" smtClean="0"/>
              <a:t>, because it’s measurement </a:t>
            </a:r>
            <a:r>
              <a:rPr lang="en-US" b="1" dirty="0" smtClean="0"/>
              <a:t>depends</a:t>
            </a:r>
            <a:r>
              <a:rPr lang="en-US" dirty="0" smtClean="0"/>
              <a:t> on the manipulation of the independent variable.</a:t>
            </a:r>
          </a:p>
          <a:p>
            <a:pPr marL="468630" lvl="1" indent="0">
              <a:buNone/>
            </a:pPr>
            <a:endParaRPr lang="en-US" dirty="0" smtClean="0"/>
          </a:p>
          <a:p>
            <a:pPr marL="468630" lvl="1" indent="0">
              <a:buNone/>
            </a:pPr>
            <a:endParaRPr lang="en-US" dirty="0"/>
          </a:p>
        </p:txBody>
      </p:sp>
    </p:spTree>
    <p:extLst>
      <p:ext uri="{BB962C8B-B14F-4D97-AF65-F5344CB8AC3E}">
        <p14:creationId xmlns:p14="http://schemas.microsoft.com/office/powerpoint/2010/main" val="3367176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smtClean="0"/>
              <a:t>Case Studies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CA" sz="2400" dirty="0"/>
              <a:t>Psychologists use case studies because they provide an in-depth view of a particular person or situation.</a:t>
            </a:r>
            <a:endParaRPr lang="en-US" sz="2400" dirty="0"/>
          </a:p>
          <a:p>
            <a:r>
              <a:rPr lang="en-CA" sz="2400" b="1" i="1" dirty="0"/>
              <a:t>Case study</a:t>
            </a:r>
            <a:r>
              <a:rPr lang="en-CA" sz="2400" dirty="0"/>
              <a:t> is a research technique in which one person is studied in depth in the hope of revealing universal principles</a:t>
            </a:r>
            <a:r>
              <a:rPr lang="en-CA" sz="2400" dirty="0" smtClean="0"/>
              <a:t>.</a:t>
            </a:r>
            <a:r>
              <a:rPr lang="en-CA" sz="2400" dirty="0"/>
              <a:t> </a:t>
            </a:r>
            <a:endParaRPr lang="en-US" sz="2400" dirty="0"/>
          </a:p>
          <a:p>
            <a:r>
              <a:rPr lang="en-CA" sz="2400" dirty="0"/>
              <a:t>For example, child abuse is usually researched with case studies. Obviously, it would be unethical for researchers to abuse a sample of children, so they must wait until authorities discover a case of abuse and then attempt to study the effects of that abuse…</a:t>
            </a:r>
            <a:endParaRPr lang="en-US" sz="2400" dirty="0"/>
          </a:p>
          <a:p>
            <a:endParaRPr lang="en-US" dirty="0"/>
          </a:p>
        </p:txBody>
      </p:sp>
    </p:spTree>
    <p:extLst>
      <p:ext uri="{BB962C8B-B14F-4D97-AF65-F5344CB8AC3E}">
        <p14:creationId xmlns:p14="http://schemas.microsoft.com/office/powerpoint/2010/main" val="101013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normAutofit/>
          </a:bodyPr>
          <a:lstStyle/>
          <a:p>
            <a:r>
              <a:rPr lang="en-CA" dirty="0"/>
              <a:t>Sample case study: “Genie,” a 13-year-old girl, was discovered in California in 1970. She was a victim who had spent her life in such isolation that she had not even learned to speak. Since 1970, psychologists have intensively studied Genie’s behaviour and progress to learn about the development of language and social skills. Researchers who study cases such as Genie’s hope that they can glean important knowledge from these tragic situations that can help explain general truths about human behaviour. </a:t>
            </a:r>
            <a:endParaRPr lang="en-US" dirty="0"/>
          </a:p>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4016188"/>
            <a:ext cx="1762125"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141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i="1" dirty="0"/>
              <a:t>Problems with case studies</a:t>
            </a:r>
            <a:r>
              <a:rPr lang="en-CA" dirty="0"/>
              <a: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CA" dirty="0"/>
              <a:t>Because no two cases of abuse are exactly alike, there is always some doubt about the conclusions of any one case study. But, as similar case studies accumulate, researchers gain increasing confidence in the accuracy of their conclusions.</a:t>
            </a:r>
            <a:endParaRPr lang="en-US" dirty="0"/>
          </a:p>
          <a:p>
            <a:r>
              <a:rPr lang="en-CA" dirty="0"/>
              <a:t> </a:t>
            </a:r>
            <a:endParaRPr lang="en-US" dirty="0"/>
          </a:p>
          <a:p>
            <a:pPr lvl="0"/>
            <a:r>
              <a:rPr lang="en-CA" dirty="0"/>
              <a:t>The case study method is prone to bias, and it may not be possible to extend the results of one case study to other people or situations. For example, an in-depth study of just one headphone-wearing student in study hall could provide some very unrepresentative results because that student could naturally be exceptionally focussed or distractible. </a:t>
            </a:r>
            <a:endParaRPr lang="en-US" dirty="0"/>
          </a:p>
          <a:p>
            <a:pPr marL="0" indent="0">
              <a:buNone/>
            </a:pPr>
            <a:endParaRPr lang="en-US" dirty="0"/>
          </a:p>
        </p:txBody>
      </p:sp>
    </p:spTree>
    <p:extLst>
      <p:ext uri="{BB962C8B-B14F-4D97-AF65-F5344CB8AC3E}">
        <p14:creationId xmlns:p14="http://schemas.microsoft.com/office/powerpoint/2010/main" val="3646189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a:t>Correlation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endParaRPr lang="en-US" dirty="0"/>
          </a:p>
          <a:p>
            <a:r>
              <a:rPr lang="en-CA" dirty="0"/>
              <a:t>Correlational Study is a research project strategy that investigates the degree to which two variables are related to each other.</a:t>
            </a:r>
            <a:endParaRPr lang="en-US" dirty="0"/>
          </a:p>
          <a:p>
            <a:pPr marL="68580" indent="0">
              <a:buNone/>
            </a:pPr>
            <a:endParaRPr lang="en-US" dirty="0"/>
          </a:p>
          <a:p>
            <a:r>
              <a:rPr lang="en-CA" dirty="0"/>
              <a:t>We cannot conclude </a:t>
            </a:r>
            <a:r>
              <a:rPr lang="en-CA" i="1" dirty="0"/>
              <a:t>cause-and-effect</a:t>
            </a:r>
            <a:r>
              <a:rPr lang="en-CA" dirty="0"/>
              <a:t> relationships from correlational data because we don’t know if a change in the first variable causes the second variable to change or if a change in the second variable causes the first variable to change. The explanation could even be that some third variable causes a change in each of the correlated variables</a:t>
            </a:r>
            <a:r>
              <a:rPr lang="en-CA" dirty="0" smtClean="0"/>
              <a:t>.</a:t>
            </a:r>
          </a:p>
          <a:p>
            <a:r>
              <a:rPr lang="en-CA" dirty="0"/>
              <a:t>Suppose a researcher discovered a negative correlation between TV watching and grade point average (GPA): students who watched more television had lower GPAs. Based on this correlation alone, can we conclude that TV watching </a:t>
            </a:r>
            <a:r>
              <a:rPr lang="en-CA" i="1" dirty="0"/>
              <a:t>causes</a:t>
            </a:r>
            <a:r>
              <a:rPr lang="en-CA" dirty="0"/>
              <a:t> grades to suffer? </a:t>
            </a:r>
            <a:endParaRPr lang="en-US" dirty="0"/>
          </a:p>
          <a:p>
            <a:endParaRPr lang="en-US" dirty="0"/>
          </a:p>
          <a:p>
            <a:endParaRPr lang="en-US" dirty="0"/>
          </a:p>
        </p:txBody>
      </p:sp>
    </p:spTree>
    <p:extLst>
      <p:ext uri="{BB962C8B-B14F-4D97-AF65-F5344CB8AC3E}">
        <p14:creationId xmlns:p14="http://schemas.microsoft.com/office/powerpoint/2010/main" val="332936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a:t>Correlation</a:t>
            </a:r>
            <a:r>
              <a:rPr lang="en-US" dirty="0"/>
              <a:t/>
            </a:r>
            <a:br>
              <a:rPr lang="en-US" dirty="0"/>
            </a:br>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09600" y="685800"/>
            <a:ext cx="7848600" cy="60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ine 3"/>
          <p:cNvSpPr>
            <a:spLocks noChangeShapeType="1"/>
          </p:cNvSpPr>
          <p:nvPr/>
        </p:nvSpPr>
        <p:spPr bwMode="auto">
          <a:xfrm>
            <a:off x="2133600" y="1295400"/>
            <a:ext cx="1143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55893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Correlation vs. causation</a:t>
            </a:r>
            <a:endParaRPr lang="en-US" dirty="0"/>
          </a:p>
        </p:txBody>
      </p:sp>
      <p:pic>
        <p:nvPicPr>
          <p:cNvPr id="4" name="Picture 3" descr="800px-PiratesVsTemp(en).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371600"/>
            <a:ext cx="7772400" cy="4896612"/>
          </a:xfrm>
          <a:prstGeom prst="rect">
            <a:avLst/>
          </a:prstGeom>
        </p:spPr>
      </p:pic>
    </p:spTree>
    <p:extLst>
      <p:ext uri="{BB962C8B-B14F-4D97-AF65-F5344CB8AC3E}">
        <p14:creationId xmlns:p14="http://schemas.microsoft.com/office/powerpoint/2010/main" val="2133511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a:t>Surveys</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CA" sz="2400" dirty="0"/>
              <a:t>Survey method is a research technique that questions a sample of people to collect information about their attitudes or behaviours. </a:t>
            </a:r>
            <a:endParaRPr lang="en-US" sz="2400" dirty="0"/>
          </a:p>
          <a:p>
            <a:r>
              <a:rPr lang="en-CA" sz="2400" dirty="0"/>
              <a:t> </a:t>
            </a:r>
            <a:endParaRPr lang="en-US" sz="2400" dirty="0"/>
          </a:p>
          <a:p>
            <a:r>
              <a:rPr lang="en-CA" sz="2400" dirty="0"/>
              <a:t>Strengths: </a:t>
            </a:r>
            <a:endParaRPr lang="en-US" sz="2400" dirty="0"/>
          </a:p>
          <a:p>
            <a:pPr lvl="0"/>
            <a:r>
              <a:rPr lang="en-CA" sz="2400" dirty="0"/>
              <a:t>Surveys allow researchers to collect large amounts of data efficiently through the use of such questionnaires and interviews</a:t>
            </a:r>
            <a:endParaRPr lang="en-US" sz="2400" dirty="0"/>
          </a:p>
          <a:p>
            <a:pPr lvl="0"/>
            <a:r>
              <a:rPr lang="en-CA" sz="2400" dirty="0"/>
              <a:t>Surveys are inexpensive</a:t>
            </a:r>
            <a:endParaRPr lang="en-US" sz="2400" dirty="0"/>
          </a:p>
          <a:p>
            <a:pPr lvl="0"/>
            <a:r>
              <a:rPr lang="en-CA" sz="2400" dirty="0"/>
              <a:t>Surveys are feasible in any setting</a:t>
            </a:r>
            <a:endParaRPr lang="en-US" sz="2400" dirty="0"/>
          </a:p>
          <a:p>
            <a:pPr lvl="0"/>
            <a:r>
              <a:rPr lang="en-CA" sz="2400" dirty="0"/>
              <a:t>Surveys are not time consuming</a:t>
            </a:r>
            <a:endParaRPr lang="en-US" sz="2400" dirty="0"/>
          </a:p>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4038600"/>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0521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Requirements</a:t>
            </a:r>
          </a:p>
        </p:txBody>
      </p:sp>
      <p:sp>
        <p:nvSpPr>
          <p:cNvPr id="7171" name="Rectangle 3"/>
          <p:cNvSpPr>
            <a:spLocks noGrp="1" noChangeArrowheads="1"/>
          </p:cNvSpPr>
          <p:nvPr>
            <p:ph type="body" idx="1"/>
          </p:nvPr>
        </p:nvSpPr>
        <p:spPr>
          <a:xfrm>
            <a:off x="685800" y="1600201"/>
            <a:ext cx="7772400" cy="1600199"/>
          </a:xfrm>
        </p:spPr>
        <p:txBody>
          <a:bodyPr/>
          <a:lstStyle/>
          <a:p>
            <a:pPr eaLnBrk="1" hangingPunct="1"/>
            <a:r>
              <a:rPr lang="en-US" dirty="0" smtClean="0"/>
              <a:t>Psychology requires </a:t>
            </a:r>
            <a:r>
              <a:rPr lang="en-US" b="1" u="sng" dirty="0" smtClean="0"/>
              <a:t>empirical evidence</a:t>
            </a:r>
            <a:r>
              <a:rPr lang="en-US" dirty="0" smtClean="0"/>
              <a:t> = information acquired by direct observation and measurement using systematic </a:t>
            </a:r>
            <a:r>
              <a:rPr lang="en-US" i="1" dirty="0" smtClean="0"/>
              <a:t>scientific</a:t>
            </a:r>
            <a:r>
              <a:rPr lang="en-US" dirty="0" smtClean="0"/>
              <a:t> methods</a:t>
            </a:r>
          </a:p>
          <a:p>
            <a:pPr eaLnBrk="1" hangingPunct="1"/>
            <a:r>
              <a:rPr lang="en-US" dirty="0" smtClean="0"/>
              <a:t>Psychology does not use </a:t>
            </a:r>
            <a:r>
              <a:rPr lang="en-US" b="1" u="sng" dirty="0" smtClean="0"/>
              <a:t>anecdotal evidence</a:t>
            </a:r>
            <a:r>
              <a:rPr lang="en-US" b="1" dirty="0" smtClean="0"/>
              <a:t> = </a:t>
            </a:r>
            <a:r>
              <a:rPr lang="en-US" dirty="0" smtClean="0"/>
              <a:t>Things that people believe based on what they have experience or heard. </a:t>
            </a:r>
          </a:p>
          <a:p>
            <a:pPr lvl="1" eaLnBrk="1" hangingPunct="1">
              <a:buFont typeface="Arial" charset="0"/>
              <a:buChar char="•"/>
            </a:pPr>
            <a:endParaRPr lang="en-US" dirty="0" smtClean="0"/>
          </a:p>
          <a:p>
            <a:pPr eaLnBrk="1" hangingPunct="1"/>
            <a:endParaRPr lang="en-US" dirty="0" smtClean="0"/>
          </a:p>
        </p:txBody>
      </p:sp>
      <p:sp>
        <p:nvSpPr>
          <p:cNvPr id="2" name="TextBox 1"/>
          <p:cNvSpPr txBox="1"/>
          <p:nvPr/>
        </p:nvSpPr>
        <p:spPr>
          <a:xfrm>
            <a:off x="762000" y="3429000"/>
            <a:ext cx="3352800" cy="923330"/>
          </a:xfrm>
          <a:prstGeom prst="rect">
            <a:avLst/>
          </a:prstGeom>
          <a:noFill/>
        </p:spPr>
        <p:txBody>
          <a:bodyPr wrap="square" rtlCol="0">
            <a:spAutoFit/>
          </a:bodyPr>
          <a:lstStyle/>
          <a:p>
            <a:r>
              <a:rPr lang="en-US" dirty="0" smtClean="0"/>
              <a:t>My uncle has smoked for like 50 years and he is in perfectly good health. </a:t>
            </a:r>
            <a:endParaRPr lang="en-US" dirty="0"/>
          </a:p>
        </p:txBody>
      </p:sp>
      <p:sp>
        <p:nvSpPr>
          <p:cNvPr id="3" name="TextBox 2"/>
          <p:cNvSpPr txBox="1"/>
          <p:nvPr/>
        </p:nvSpPr>
        <p:spPr>
          <a:xfrm>
            <a:off x="6629400" y="3429000"/>
            <a:ext cx="1447800" cy="1754326"/>
          </a:xfrm>
          <a:prstGeom prst="rect">
            <a:avLst/>
          </a:prstGeom>
          <a:noFill/>
        </p:spPr>
        <p:txBody>
          <a:bodyPr wrap="square" rtlCol="0">
            <a:spAutoFit/>
          </a:bodyPr>
          <a:lstStyle/>
          <a:p>
            <a:r>
              <a:rPr lang="en-US" dirty="0" smtClean="0"/>
              <a:t>Basketball players go on hot streaks where they sink more baskets. </a:t>
            </a:r>
            <a:endParaRPr lang="en-US" dirty="0"/>
          </a:p>
        </p:txBody>
      </p:sp>
      <p:sp>
        <p:nvSpPr>
          <p:cNvPr id="4" name="TextBox 3"/>
          <p:cNvSpPr txBox="1"/>
          <p:nvPr/>
        </p:nvSpPr>
        <p:spPr>
          <a:xfrm>
            <a:off x="1981200" y="4306163"/>
            <a:ext cx="1905000" cy="1200329"/>
          </a:xfrm>
          <a:prstGeom prst="rect">
            <a:avLst/>
          </a:prstGeom>
          <a:noFill/>
        </p:spPr>
        <p:txBody>
          <a:bodyPr wrap="square" rtlCol="0">
            <a:spAutoFit/>
          </a:bodyPr>
          <a:lstStyle/>
          <a:p>
            <a:r>
              <a:rPr lang="en-US" dirty="0" smtClean="0"/>
              <a:t>I felt better after taking cold </a:t>
            </a:r>
            <a:r>
              <a:rPr lang="en-US" dirty="0" err="1" smtClean="0"/>
              <a:t>effex</a:t>
            </a:r>
            <a:r>
              <a:rPr lang="en-US" dirty="0" smtClean="0"/>
              <a:t> so the medicine must work. </a:t>
            </a:r>
            <a:endParaRPr lang="en-US" dirty="0"/>
          </a:p>
        </p:txBody>
      </p:sp>
      <p:sp>
        <p:nvSpPr>
          <p:cNvPr id="5" name="TextBox 4"/>
          <p:cNvSpPr txBox="1"/>
          <p:nvPr/>
        </p:nvSpPr>
        <p:spPr>
          <a:xfrm>
            <a:off x="4495800" y="4038600"/>
            <a:ext cx="1371600" cy="923330"/>
          </a:xfrm>
          <a:prstGeom prst="rect">
            <a:avLst/>
          </a:prstGeom>
          <a:noFill/>
        </p:spPr>
        <p:txBody>
          <a:bodyPr wrap="square" rtlCol="0">
            <a:spAutoFit/>
          </a:bodyPr>
          <a:lstStyle/>
          <a:p>
            <a:r>
              <a:rPr lang="en-US" dirty="0" smtClean="0"/>
              <a:t>75/100 learn better with a visual aide. </a:t>
            </a:r>
            <a:endParaRPr lang="en-US" dirty="0"/>
          </a:p>
        </p:txBody>
      </p:sp>
    </p:spTree>
    <p:extLst>
      <p:ext uri="{BB962C8B-B14F-4D97-AF65-F5344CB8AC3E}">
        <p14:creationId xmlns:p14="http://schemas.microsoft.com/office/powerpoint/2010/main" val="4048762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a:t>
            </a:r>
            <a:endParaRPr lang="en-US" dirty="0"/>
          </a:p>
        </p:txBody>
      </p:sp>
      <p:sp>
        <p:nvSpPr>
          <p:cNvPr id="3" name="Content Placeholder 2"/>
          <p:cNvSpPr>
            <a:spLocks noGrp="1"/>
          </p:cNvSpPr>
          <p:nvPr>
            <p:ph idx="1"/>
          </p:nvPr>
        </p:nvSpPr>
        <p:spPr/>
        <p:txBody>
          <a:bodyPr/>
          <a:lstStyle/>
          <a:p>
            <a:r>
              <a:rPr lang="en-CA" dirty="0"/>
              <a:t>Weaknesses</a:t>
            </a:r>
            <a:r>
              <a:rPr lang="en-CA" dirty="0" smtClean="0"/>
              <a:t>:</a:t>
            </a:r>
            <a:endParaRPr lang="en-US" dirty="0"/>
          </a:p>
          <a:p>
            <a:pPr lvl="0"/>
            <a:r>
              <a:rPr lang="en-CA" dirty="0"/>
              <a:t>Surveys are very prone to bias</a:t>
            </a:r>
            <a:endParaRPr lang="en-US" dirty="0"/>
          </a:p>
          <a:p>
            <a:pPr lvl="0"/>
            <a:r>
              <a:rPr lang="en-CA" dirty="0"/>
              <a:t>Surveys can be misleading</a:t>
            </a:r>
            <a:endParaRPr lang="en-US" dirty="0"/>
          </a:p>
          <a:p>
            <a:pPr lvl="0"/>
            <a:r>
              <a:rPr lang="en-CA" dirty="0"/>
              <a:t>Surveys do not show direction of </a:t>
            </a:r>
            <a:r>
              <a:rPr lang="en-CA" i="1" dirty="0"/>
              <a:t>cause-and-effect</a:t>
            </a:r>
            <a:endParaRPr lang="en-US" dirty="0"/>
          </a:p>
          <a:p>
            <a:pPr lvl="0"/>
            <a:r>
              <a:rPr lang="en-CA" dirty="0"/>
              <a:t>Surveys do not have experimental control</a:t>
            </a:r>
            <a:endParaRPr lang="en-US" dirty="0"/>
          </a:p>
          <a:p>
            <a:endParaRPr lang="en-US" dirty="0"/>
          </a:p>
        </p:txBody>
      </p:sp>
    </p:spTree>
    <p:extLst>
      <p:ext uri="{BB962C8B-B14F-4D97-AF65-F5344CB8AC3E}">
        <p14:creationId xmlns:p14="http://schemas.microsoft.com/office/powerpoint/2010/main" val="1900634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a:t>More problems with surveys: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CA" dirty="0"/>
              <a:t>It seems so simple to create a survey that people often don’t consider how easily bias can influence the wording of the questions: “Do you like flowers?” for example, will not get the same response as the question, ”Do you like horticulture?”</a:t>
            </a:r>
            <a:endParaRPr lang="en-US" dirty="0"/>
          </a:p>
          <a:p>
            <a:r>
              <a:rPr lang="en-CA" i="1" dirty="0"/>
              <a:t>Social desirability</a:t>
            </a:r>
            <a:r>
              <a:rPr lang="en-CA" dirty="0"/>
              <a:t> – for example, a student may say that she can study effectively while wearing headphones even though she doesn’t really believe it. She answered that way because she thinks that her classmates would </a:t>
            </a:r>
            <a:r>
              <a:rPr lang="en-CA" dirty="0" smtClean="0"/>
              <a:t>hold similar beliefs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3962400"/>
            <a:ext cx="2628900"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7493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Surveys</a:t>
            </a:r>
            <a:endParaRPr lang="en-US" dirty="0"/>
          </a:p>
        </p:txBody>
      </p:sp>
      <p:sp>
        <p:nvSpPr>
          <p:cNvPr id="3" name="Content Placeholder 2"/>
          <p:cNvSpPr>
            <a:spLocks noGrp="1"/>
          </p:cNvSpPr>
          <p:nvPr>
            <p:ph idx="1"/>
          </p:nvPr>
        </p:nvSpPr>
        <p:spPr/>
        <p:txBody>
          <a:bodyPr>
            <a:normAutofit/>
          </a:bodyPr>
          <a:lstStyle/>
          <a:p>
            <a:r>
              <a:rPr lang="en-CA" dirty="0"/>
              <a:t>But assume you have carefully designed your survey questions to avoid bias. You still must be sure your survey results will be relevant to the </a:t>
            </a:r>
            <a:r>
              <a:rPr lang="en-CA" b="1" i="1" dirty="0"/>
              <a:t>population</a:t>
            </a:r>
            <a:r>
              <a:rPr lang="en-CA" dirty="0"/>
              <a:t> – the entire group of people about whom you would like to know something. To do this, you must draw an adequately sized </a:t>
            </a:r>
            <a:r>
              <a:rPr lang="en-CA" b="1" i="1" dirty="0"/>
              <a:t>random sample</a:t>
            </a:r>
            <a:r>
              <a:rPr lang="en-CA" dirty="0"/>
              <a:t> – a sample that fairly represents a population because each member of the population has an equal chance or being included.</a:t>
            </a:r>
            <a:endParaRPr lang="en-US" dirty="0"/>
          </a:p>
          <a:p>
            <a:endParaRPr lang="en-US" dirty="0"/>
          </a:p>
        </p:txBody>
      </p:sp>
    </p:spTree>
    <p:extLst>
      <p:ext uri="{BB962C8B-B14F-4D97-AF65-F5344CB8AC3E}">
        <p14:creationId xmlns:p14="http://schemas.microsoft.com/office/powerpoint/2010/main" val="48087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Study</a:t>
            </a:r>
            <a:endParaRPr lang="en-US" dirty="0"/>
          </a:p>
        </p:txBody>
      </p:sp>
      <p:sp>
        <p:nvSpPr>
          <p:cNvPr id="3" name="Content Placeholder 2"/>
          <p:cNvSpPr>
            <a:spLocks noGrp="1"/>
          </p:cNvSpPr>
          <p:nvPr>
            <p:ph idx="1"/>
          </p:nvPr>
        </p:nvSpPr>
        <p:spPr/>
        <p:txBody>
          <a:bodyPr>
            <a:normAutofit/>
          </a:bodyPr>
          <a:lstStyle/>
          <a:p>
            <a:r>
              <a:rPr lang="en-CA" b="1" i="1" dirty="0"/>
              <a:t>Longitudinal study</a:t>
            </a:r>
            <a:r>
              <a:rPr lang="en-CA" dirty="0"/>
              <a:t> is a research technique that follows the same group of individuals over a long period. </a:t>
            </a:r>
            <a:endParaRPr lang="en-US" dirty="0"/>
          </a:p>
          <a:p>
            <a:pPr marL="68580" indent="0">
              <a:buNone/>
            </a:pPr>
            <a:endParaRPr lang="en-US" dirty="0"/>
          </a:p>
          <a:p>
            <a:r>
              <a:rPr lang="en-CA" dirty="0"/>
              <a:t>Example: In 1920s, psychologists Lewis </a:t>
            </a:r>
            <a:r>
              <a:rPr lang="en-CA" dirty="0" err="1"/>
              <a:t>Terman</a:t>
            </a:r>
            <a:r>
              <a:rPr lang="en-CA" dirty="0"/>
              <a:t> began a famous longitudinal study of a group of highly intelligent California children. He and, later, other researchers studied these individuals for 70 years to discover what happens to bright children as they grow up. These researchers learned that, in general, these gifted people had successful careers. </a:t>
            </a:r>
            <a:endParaRPr lang="en-US" dirty="0"/>
          </a:p>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4572000"/>
            <a:ext cx="2314575"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5589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Study</a:t>
            </a:r>
            <a:endParaRPr lang="en-US" dirty="0"/>
          </a:p>
        </p:txBody>
      </p:sp>
      <p:sp>
        <p:nvSpPr>
          <p:cNvPr id="3" name="Content Placeholder 2"/>
          <p:cNvSpPr>
            <a:spLocks noGrp="1"/>
          </p:cNvSpPr>
          <p:nvPr>
            <p:ph idx="1"/>
          </p:nvPr>
        </p:nvSpPr>
        <p:spPr/>
        <p:txBody>
          <a:bodyPr/>
          <a:lstStyle/>
          <a:p>
            <a:r>
              <a:rPr lang="en-CA" sz="2400" dirty="0" smtClean="0"/>
              <a:t>Strengths/Problems</a:t>
            </a:r>
            <a:r>
              <a:rPr lang="en-CA" sz="2400" dirty="0"/>
              <a:t>: Longitudinal studies provide a rich source of data as time passes, but they are quite expensive and difficult to conduct</a:t>
            </a:r>
            <a:r>
              <a:rPr lang="en-CA" sz="2400" dirty="0" smtClean="0"/>
              <a:t>. Require a long time period to successfully and accurately measure what is being looked at.</a:t>
            </a:r>
            <a:endParaRPr lang="en-US" sz="2400" dirty="0"/>
          </a:p>
          <a:p>
            <a:pPr marL="68580" indent="0">
              <a:buNone/>
            </a:pPr>
            <a:endParaRPr lang="en-US" sz="2400" dirty="0"/>
          </a:p>
          <a:p>
            <a:pPr marL="68580" indent="0">
              <a:buNone/>
            </a:pPr>
            <a:endParaRPr lang="en-US" dirty="0"/>
          </a:p>
        </p:txBody>
      </p:sp>
    </p:spTree>
    <p:extLst>
      <p:ext uri="{BB962C8B-B14F-4D97-AF65-F5344CB8AC3E}">
        <p14:creationId xmlns:p14="http://schemas.microsoft.com/office/powerpoint/2010/main" val="3942220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Cross-Sectional Study</a:t>
            </a:r>
            <a:endParaRPr lang="en-US" dirty="0"/>
          </a:p>
        </p:txBody>
      </p:sp>
      <p:sp>
        <p:nvSpPr>
          <p:cNvPr id="3" name="Content Placeholder 2"/>
          <p:cNvSpPr>
            <a:spLocks noGrp="1"/>
          </p:cNvSpPr>
          <p:nvPr>
            <p:ph idx="1"/>
          </p:nvPr>
        </p:nvSpPr>
        <p:spPr/>
        <p:txBody>
          <a:bodyPr/>
          <a:lstStyle/>
          <a:p>
            <a:r>
              <a:rPr lang="en-CA" sz="3200" b="1" i="1" dirty="0"/>
              <a:t>Cross-sectional study</a:t>
            </a:r>
            <a:r>
              <a:rPr lang="en-CA" sz="3200" dirty="0"/>
              <a:t> is a research technique that compares individual from different age groups at one time. </a:t>
            </a:r>
            <a:endParaRPr lang="en-US" sz="3200" dirty="0"/>
          </a:p>
          <a:p>
            <a:endParaRPr lang="en-US" dirty="0"/>
          </a:p>
        </p:txBody>
      </p:sp>
    </p:spTree>
    <p:extLst>
      <p:ext uri="{BB962C8B-B14F-4D97-AF65-F5344CB8AC3E}">
        <p14:creationId xmlns:p14="http://schemas.microsoft.com/office/powerpoint/2010/main" val="225177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Psychological Research</a:t>
            </a:r>
          </a:p>
        </p:txBody>
      </p:sp>
      <p:sp>
        <p:nvSpPr>
          <p:cNvPr id="10243" name="Rectangle 3"/>
          <p:cNvSpPr>
            <a:spLocks noGrp="1" noChangeArrowheads="1"/>
          </p:cNvSpPr>
          <p:nvPr>
            <p:ph type="body" idx="1"/>
          </p:nvPr>
        </p:nvSpPr>
        <p:spPr>
          <a:xfrm>
            <a:off x="685800" y="1066801"/>
            <a:ext cx="7772400" cy="2415658"/>
          </a:xfrm>
        </p:spPr>
        <p:txBody>
          <a:bodyPr>
            <a:normAutofit fontScale="92500" lnSpcReduction="10000"/>
          </a:bodyPr>
          <a:lstStyle/>
          <a:p>
            <a:pPr marL="533400" indent="-533400" eaLnBrk="1" hangingPunct="1">
              <a:lnSpc>
                <a:spcPct val="90000"/>
              </a:lnSpc>
            </a:pPr>
            <a:r>
              <a:rPr lang="en-US" dirty="0" smtClean="0"/>
              <a:t>Two forms of psychological research:</a:t>
            </a:r>
          </a:p>
          <a:p>
            <a:pPr marL="0" indent="0" eaLnBrk="1" hangingPunct="1">
              <a:lnSpc>
                <a:spcPct val="90000"/>
              </a:lnSpc>
              <a:buNone/>
            </a:pPr>
            <a:r>
              <a:rPr lang="en-US" dirty="0" smtClean="0">
                <a:solidFill>
                  <a:schemeClr val="bg1"/>
                </a:solidFill>
              </a:rPr>
              <a:t>Basic research </a:t>
            </a:r>
          </a:p>
          <a:p>
            <a:pPr marL="0" indent="0" eaLnBrk="1" hangingPunct="1">
              <a:lnSpc>
                <a:spcPct val="90000"/>
              </a:lnSpc>
              <a:buNone/>
            </a:pPr>
            <a:r>
              <a:rPr lang="en-US" dirty="0" smtClean="0"/>
              <a:t>seeks answers for theoretical questions. </a:t>
            </a:r>
            <a:r>
              <a:rPr lang="en-US" dirty="0"/>
              <a:t> </a:t>
            </a:r>
            <a:r>
              <a:rPr lang="en-US" dirty="0" smtClean="0"/>
              <a:t>We just want to find out about the world. </a:t>
            </a:r>
          </a:p>
          <a:p>
            <a:pPr marL="533400" indent="-533400" eaLnBrk="1" hangingPunct="1">
              <a:lnSpc>
                <a:spcPct val="90000"/>
              </a:lnSpc>
              <a:buFont typeface="Wingdings" pitchFamily="2" charset="2"/>
              <a:buNone/>
            </a:pPr>
            <a:r>
              <a:rPr lang="en-US" dirty="0" smtClean="0"/>
              <a:t>		</a:t>
            </a:r>
            <a:endParaRPr lang="en-US" i="1" dirty="0"/>
          </a:p>
          <a:p>
            <a:pPr marL="533400" indent="-533400" eaLnBrk="1" hangingPunct="1">
              <a:lnSpc>
                <a:spcPct val="90000"/>
              </a:lnSpc>
              <a:buFont typeface="Wingdings" pitchFamily="2" charset="2"/>
              <a:buNone/>
            </a:pPr>
            <a:r>
              <a:rPr lang="en-US" dirty="0" smtClean="0">
                <a:solidFill>
                  <a:schemeClr val="bg1"/>
                </a:solidFill>
              </a:rPr>
              <a:t>Applied research </a:t>
            </a:r>
          </a:p>
          <a:p>
            <a:pPr marL="533400" indent="-533400" eaLnBrk="1" hangingPunct="1">
              <a:lnSpc>
                <a:spcPct val="90000"/>
              </a:lnSpc>
              <a:buFont typeface="Wingdings" pitchFamily="2" charset="2"/>
              <a:buNone/>
            </a:pPr>
            <a:r>
              <a:rPr lang="en-US" dirty="0" smtClean="0"/>
              <a:t>seeks answers for specific application problems. We want to find the answers to problems and then use those answers in the real world. </a:t>
            </a:r>
          </a:p>
        </p:txBody>
      </p:sp>
      <p:sp>
        <p:nvSpPr>
          <p:cNvPr id="3" name="Rectangle 2"/>
          <p:cNvSpPr/>
          <p:nvPr/>
        </p:nvSpPr>
        <p:spPr>
          <a:xfrm>
            <a:off x="430305" y="4224222"/>
            <a:ext cx="3842077" cy="341632"/>
          </a:xfrm>
          <a:prstGeom prst="rect">
            <a:avLst/>
          </a:prstGeom>
        </p:spPr>
        <p:txBody>
          <a:bodyPr wrap="none">
            <a:spAutoFit/>
          </a:bodyPr>
          <a:lstStyle/>
          <a:p>
            <a:pPr marL="533400" indent="-533400">
              <a:lnSpc>
                <a:spcPct val="90000"/>
              </a:lnSpc>
            </a:pPr>
            <a:r>
              <a:rPr lang="en-US" dirty="0"/>
              <a:t>How is hunger controlled by the brain?</a:t>
            </a:r>
          </a:p>
        </p:txBody>
      </p:sp>
      <p:sp>
        <p:nvSpPr>
          <p:cNvPr id="4" name="TextBox 3"/>
          <p:cNvSpPr txBox="1"/>
          <p:nvPr/>
        </p:nvSpPr>
        <p:spPr>
          <a:xfrm>
            <a:off x="413076" y="3599816"/>
            <a:ext cx="3886200" cy="646331"/>
          </a:xfrm>
          <a:prstGeom prst="rect">
            <a:avLst/>
          </a:prstGeom>
          <a:noFill/>
        </p:spPr>
        <p:txBody>
          <a:bodyPr wrap="square" rtlCol="0">
            <a:spAutoFit/>
          </a:bodyPr>
          <a:lstStyle/>
          <a:p>
            <a:r>
              <a:rPr lang="en-US" dirty="0" smtClean="0"/>
              <a:t>How much food does someone need to eat to feel full? </a:t>
            </a:r>
            <a:endParaRPr lang="en-US" dirty="0"/>
          </a:p>
        </p:txBody>
      </p:sp>
      <p:sp>
        <p:nvSpPr>
          <p:cNvPr id="5" name="TextBox 4"/>
          <p:cNvSpPr txBox="1"/>
          <p:nvPr/>
        </p:nvSpPr>
        <p:spPr>
          <a:xfrm>
            <a:off x="412376" y="4583297"/>
            <a:ext cx="3657600" cy="369332"/>
          </a:xfrm>
          <a:prstGeom prst="rect">
            <a:avLst/>
          </a:prstGeom>
          <a:noFill/>
        </p:spPr>
        <p:txBody>
          <a:bodyPr wrap="square" rtlCol="0">
            <a:spAutoFit/>
          </a:bodyPr>
          <a:lstStyle/>
          <a:p>
            <a:r>
              <a:rPr lang="en-US" dirty="0" smtClean="0"/>
              <a:t>Can people catch a yawn? </a:t>
            </a:r>
            <a:endParaRPr lang="en-US" dirty="0"/>
          </a:p>
        </p:txBody>
      </p:sp>
      <p:sp>
        <p:nvSpPr>
          <p:cNvPr id="6" name="TextBox 5"/>
          <p:cNvSpPr txBox="1"/>
          <p:nvPr/>
        </p:nvSpPr>
        <p:spPr>
          <a:xfrm>
            <a:off x="381000" y="4929699"/>
            <a:ext cx="6553200" cy="369332"/>
          </a:xfrm>
          <a:prstGeom prst="rect">
            <a:avLst/>
          </a:prstGeom>
          <a:noFill/>
        </p:spPr>
        <p:txBody>
          <a:bodyPr wrap="square" rtlCol="0">
            <a:spAutoFit/>
          </a:bodyPr>
          <a:lstStyle/>
          <a:p>
            <a:r>
              <a:rPr lang="en-US" dirty="0" smtClean="0"/>
              <a:t>How can we design a store to make people buy more things. </a:t>
            </a:r>
            <a:endParaRPr lang="en-US" dirty="0"/>
          </a:p>
        </p:txBody>
      </p:sp>
      <p:pic>
        <p:nvPicPr>
          <p:cNvPr id="4098" name="Picture 2" descr="https://encrypted-tbn0.gstatic.com/images?q=tbn:ANd9GcSyw6UgYjmX5pxabdbGoM6o4qy45yv7C2aGj8tIxxMEIYSqw9ms_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482459"/>
            <a:ext cx="2114550"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657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err="1" smtClean="0"/>
              <a:t>Pseudopsychologies</a:t>
            </a:r>
            <a:endParaRPr lang="en-US" dirty="0" smtClean="0"/>
          </a:p>
        </p:txBody>
      </p:sp>
      <p:sp>
        <p:nvSpPr>
          <p:cNvPr id="11267" name="Rectangle 3"/>
          <p:cNvSpPr>
            <a:spLocks noGrp="1" noChangeArrowheads="1"/>
          </p:cNvSpPr>
          <p:nvPr>
            <p:ph type="body" idx="1"/>
          </p:nvPr>
        </p:nvSpPr>
        <p:spPr>
          <a:xfrm>
            <a:off x="685800" y="1600201"/>
            <a:ext cx="7772400" cy="2133599"/>
          </a:xfrm>
        </p:spPr>
        <p:txBody>
          <a:bodyPr>
            <a:normAutofit fontScale="70000" lnSpcReduction="20000"/>
          </a:bodyPr>
          <a:lstStyle/>
          <a:p>
            <a:pPr eaLnBrk="1" hangingPunct="1">
              <a:lnSpc>
                <a:spcPct val="90000"/>
              </a:lnSpc>
            </a:pPr>
            <a:r>
              <a:rPr lang="en-US" sz="2400" dirty="0" err="1" smtClean="0"/>
              <a:t>Pseudopsychologies</a:t>
            </a:r>
            <a:r>
              <a:rPr lang="en-US" sz="2400" dirty="0" smtClean="0"/>
              <a:t> are unreliable approaches that do not use the scientific method</a:t>
            </a:r>
          </a:p>
          <a:p>
            <a:pPr eaLnBrk="1" hangingPunct="1">
              <a:lnSpc>
                <a:spcPct val="90000"/>
              </a:lnSpc>
            </a:pPr>
            <a:r>
              <a:rPr lang="en-US" sz="2400" dirty="0" smtClean="0"/>
              <a:t>Examples of </a:t>
            </a:r>
            <a:r>
              <a:rPr lang="en-US" sz="2400" dirty="0" err="1" smtClean="0"/>
              <a:t>pseudopsychologies</a:t>
            </a:r>
            <a:r>
              <a:rPr lang="en-US" sz="2400" dirty="0" smtClean="0"/>
              <a:t> include:</a:t>
            </a:r>
          </a:p>
          <a:p>
            <a:pPr eaLnBrk="1" hangingPunct="1">
              <a:lnSpc>
                <a:spcPct val="90000"/>
              </a:lnSpc>
              <a:buFont typeface="Wingdings" pitchFamily="2" charset="2"/>
              <a:buChar char="Ø"/>
            </a:pPr>
            <a:r>
              <a:rPr lang="en-US" sz="2400" u="sng" dirty="0" smtClean="0"/>
              <a:t>Astrology</a:t>
            </a:r>
            <a:r>
              <a:rPr lang="en-US" sz="2400" dirty="0" smtClean="0"/>
              <a:t>:  system that tries to relate personality to the movement of the stars</a:t>
            </a:r>
          </a:p>
          <a:p>
            <a:pPr eaLnBrk="1" hangingPunct="1">
              <a:lnSpc>
                <a:spcPct val="90000"/>
              </a:lnSpc>
              <a:buFont typeface="Wingdings" pitchFamily="2" charset="2"/>
              <a:buChar char="Ø"/>
            </a:pPr>
            <a:r>
              <a:rPr lang="en-US" sz="2400" u="sng" dirty="0" smtClean="0"/>
              <a:t>Palmistry</a:t>
            </a:r>
            <a:r>
              <a:rPr lang="en-US" sz="2400" dirty="0" smtClean="0"/>
              <a:t>: idea that reading a person’s character from the lines on their palms</a:t>
            </a:r>
          </a:p>
          <a:p>
            <a:pPr eaLnBrk="1" hangingPunct="1">
              <a:lnSpc>
                <a:spcPct val="90000"/>
              </a:lnSpc>
              <a:buFont typeface="Wingdings" pitchFamily="2" charset="2"/>
              <a:buChar char="Ø"/>
            </a:pPr>
            <a:r>
              <a:rPr lang="en-US" sz="2400" u="sng" dirty="0" err="1" smtClean="0"/>
              <a:t>Psychokinesis</a:t>
            </a:r>
            <a:r>
              <a:rPr lang="en-US" sz="2400" dirty="0" smtClean="0"/>
              <a:t>:  notion that humans can move objects through mental concentration</a:t>
            </a:r>
          </a:p>
          <a:p>
            <a:pPr eaLnBrk="1" hangingPunct="1">
              <a:lnSpc>
                <a:spcPct val="90000"/>
              </a:lnSpc>
              <a:buFont typeface="Wingdings" pitchFamily="2" charset="2"/>
              <a:buChar char="Ø"/>
            </a:pPr>
            <a:r>
              <a:rPr lang="en-US" sz="2400" u="sng" dirty="0" err="1" smtClean="0"/>
              <a:t>Follicology</a:t>
            </a:r>
            <a:r>
              <a:rPr lang="en-US" sz="2400" dirty="0" smtClean="0"/>
              <a:t>:  notion that personality characteristics are related to hair color</a:t>
            </a:r>
          </a:p>
          <a:p>
            <a:pPr eaLnBrk="1" hangingPunct="1">
              <a:lnSpc>
                <a:spcPct val="90000"/>
              </a:lnSpc>
            </a:pPr>
            <a:endParaRPr lang="en-US" sz="2400" dirty="0" smtClean="0"/>
          </a:p>
        </p:txBody>
      </p:sp>
      <p:sp>
        <p:nvSpPr>
          <p:cNvPr id="2" name="TextBox 1"/>
          <p:cNvSpPr txBox="1"/>
          <p:nvPr/>
        </p:nvSpPr>
        <p:spPr>
          <a:xfrm>
            <a:off x="152400" y="3352800"/>
            <a:ext cx="2438400" cy="923330"/>
          </a:xfrm>
          <a:prstGeom prst="rect">
            <a:avLst/>
          </a:prstGeom>
          <a:noFill/>
        </p:spPr>
        <p:txBody>
          <a:bodyPr wrap="square" rtlCol="0">
            <a:spAutoFit/>
          </a:bodyPr>
          <a:lstStyle/>
          <a:p>
            <a:r>
              <a:rPr lang="en-US" dirty="0" smtClean="0"/>
              <a:t>Do blonds behave differently than brunettes? </a:t>
            </a:r>
            <a:endParaRPr lang="en-US" dirty="0"/>
          </a:p>
        </p:txBody>
      </p:sp>
      <p:sp>
        <p:nvSpPr>
          <p:cNvPr id="3" name="TextBox 2"/>
          <p:cNvSpPr txBox="1"/>
          <p:nvPr/>
        </p:nvSpPr>
        <p:spPr>
          <a:xfrm>
            <a:off x="2209800" y="3491299"/>
            <a:ext cx="1828800" cy="646331"/>
          </a:xfrm>
          <a:prstGeom prst="rect">
            <a:avLst/>
          </a:prstGeom>
          <a:noFill/>
        </p:spPr>
        <p:txBody>
          <a:bodyPr wrap="square" rtlCol="0">
            <a:spAutoFit/>
          </a:bodyPr>
          <a:lstStyle/>
          <a:p>
            <a:r>
              <a:rPr lang="en-US" dirty="0" smtClean="0"/>
              <a:t>Do red heads act differently? </a:t>
            </a:r>
            <a:endParaRPr lang="en-US" dirty="0"/>
          </a:p>
        </p:txBody>
      </p:sp>
      <p:sp>
        <p:nvSpPr>
          <p:cNvPr id="4" name="TextBox 3"/>
          <p:cNvSpPr txBox="1"/>
          <p:nvPr/>
        </p:nvSpPr>
        <p:spPr>
          <a:xfrm>
            <a:off x="2590800" y="4419600"/>
            <a:ext cx="1676400" cy="1200329"/>
          </a:xfrm>
          <a:prstGeom prst="rect">
            <a:avLst/>
          </a:prstGeom>
          <a:noFill/>
        </p:spPr>
        <p:txBody>
          <a:bodyPr wrap="square" rtlCol="0">
            <a:spAutoFit/>
          </a:bodyPr>
          <a:lstStyle/>
          <a:p>
            <a:r>
              <a:rPr lang="en-US" dirty="0" smtClean="0"/>
              <a:t>If you believe they do – what could a possible explanation be? </a:t>
            </a:r>
            <a:endParaRPr lang="en-US" dirty="0"/>
          </a:p>
        </p:txBody>
      </p:sp>
      <p:pic>
        <p:nvPicPr>
          <p:cNvPr id="3074" name="Picture 2" descr="http://www.deviantart.com/download/129020561/Ginger_Hair_by_lack_of_rainbo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3502133"/>
            <a:ext cx="3181350" cy="318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93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Careers in Psychology</a:t>
            </a:r>
          </a:p>
        </p:txBody>
      </p:sp>
      <p:sp>
        <p:nvSpPr>
          <p:cNvPr id="13315" name="Rectangle 3"/>
          <p:cNvSpPr>
            <a:spLocks noGrp="1" noChangeArrowheads="1"/>
          </p:cNvSpPr>
          <p:nvPr>
            <p:ph type="body" idx="1"/>
          </p:nvPr>
        </p:nvSpPr>
        <p:spPr>
          <a:xfrm>
            <a:off x="685800" y="1600201"/>
            <a:ext cx="7772400" cy="1904999"/>
          </a:xfrm>
        </p:spPr>
        <p:txBody>
          <a:bodyPr/>
          <a:lstStyle/>
          <a:p>
            <a:pPr eaLnBrk="1" hangingPunct="1"/>
            <a:r>
              <a:rPr lang="en-US" dirty="0" smtClean="0"/>
              <a:t>Difference between psychiatrists and psychologists = psychiatrists are medical doctors with a specialty in psychiatry; they </a:t>
            </a:r>
            <a:r>
              <a:rPr lang="en-US" b="1" u="sng" dirty="0" smtClean="0"/>
              <a:t>can</a:t>
            </a:r>
            <a:r>
              <a:rPr lang="en-US" dirty="0" smtClean="0"/>
              <a:t> prescribe medication and drugs</a:t>
            </a:r>
          </a:p>
          <a:p>
            <a:pPr eaLnBrk="1" hangingPunct="1"/>
            <a:r>
              <a:rPr lang="en-US" dirty="0" smtClean="0"/>
              <a:t>Clinical and counseling psychologists have degrees in the study of human </a:t>
            </a:r>
            <a:r>
              <a:rPr lang="en-US" dirty="0" err="1" smtClean="0"/>
              <a:t>behaviour</a:t>
            </a:r>
            <a:r>
              <a:rPr lang="en-US" dirty="0" smtClean="0"/>
              <a:t> and methods of therapy</a:t>
            </a:r>
          </a:p>
        </p:txBody>
      </p:sp>
      <p:pic>
        <p:nvPicPr>
          <p:cNvPr id="2050" name="Picture 2" descr="https://encrypted-tbn3.gstatic.com/images?q=tbn:ANd9GcTPK1JaL07mPvkgBaasqOrcJaUYmtO6MQjlqH8UIICVn1cPQJ4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658721"/>
            <a:ext cx="3200400" cy="3181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438400" y="3658721"/>
            <a:ext cx="2667000" cy="1754326"/>
          </a:xfrm>
          <a:prstGeom prst="rect">
            <a:avLst/>
          </a:prstGeom>
          <a:noFill/>
        </p:spPr>
        <p:txBody>
          <a:bodyPr wrap="square" rtlCol="0">
            <a:spAutoFit/>
          </a:bodyPr>
          <a:lstStyle/>
          <a:p>
            <a:r>
              <a:rPr lang="en-US" dirty="0" smtClean="0"/>
              <a:t>Why do you think that your school counselors can’t prescribe medication? </a:t>
            </a:r>
          </a:p>
          <a:p>
            <a:endParaRPr lang="en-US" dirty="0"/>
          </a:p>
          <a:p>
            <a:r>
              <a:rPr lang="en-US" dirty="0" smtClean="0"/>
              <a:t>Should they be able to? </a:t>
            </a:r>
            <a:endParaRPr lang="en-US" dirty="0"/>
          </a:p>
        </p:txBody>
      </p:sp>
    </p:spTree>
    <p:extLst>
      <p:ext uri="{BB962C8B-B14F-4D97-AF65-F5344CB8AC3E}">
        <p14:creationId xmlns:p14="http://schemas.microsoft.com/office/powerpoint/2010/main" val="6384367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b="1" u="sng" dirty="0"/>
              <a:t>Research Methods in Psychology</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Psychology 11</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68186"/>
            <a:ext cx="2685357" cy="2770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42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a:t>Research Methods in Psychology</a:t>
            </a:r>
            <a:endParaRPr lang="en-US" dirty="0"/>
          </a:p>
        </p:txBody>
      </p:sp>
      <p:sp>
        <p:nvSpPr>
          <p:cNvPr id="3" name="Content Placeholder 2"/>
          <p:cNvSpPr>
            <a:spLocks noGrp="1"/>
          </p:cNvSpPr>
          <p:nvPr>
            <p:ph idx="1"/>
          </p:nvPr>
        </p:nvSpPr>
        <p:spPr>
          <a:xfrm>
            <a:off x="685800" y="1600201"/>
            <a:ext cx="7772400" cy="2666999"/>
          </a:xfrm>
        </p:spPr>
        <p:txBody>
          <a:bodyPr/>
          <a:lstStyle/>
          <a:p>
            <a:r>
              <a:rPr lang="en-CA" sz="2800" dirty="0"/>
              <a:t>In order to test certain phenomena, psychologists are challenging “common sense” by applying </a:t>
            </a:r>
            <a:r>
              <a:rPr lang="en-CA" sz="2800" b="1" i="1" dirty="0"/>
              <a:t>scientific method</a:t>
            </a:r>
            <a:r>
              <a:rPr lang="en-CA" sz="2800" dirty="0"/>
              <a:t> – a method of learning about the world through the application of critical thinking and tools such as observation, experimentation, and statistical analysis. </a:t>
            </a:r>
            <a:endParaRPr lang="en-US" sz="2800" dirty="0"/>
          </a:p>
          <a:p>
            <a:endParaRPr lang="en-US" dirty="0"/>
          </a:p>
        </p:txBody>
      </p:sp>
    </p:spTree>
    <p:extLst>
      <p:ext uri="{BB962C8B-B14F-4D97-AF65-F5344CB8AC3E}">
        <p14:creationId xmlns:p14="http://schemas.microsoft.com/office/powerpoint/2010/main" val="115866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a:t>Observation and Bias</a:t>
            </a:r>
            <a:r>
              <a:rPr lang="en-US" dirty="0"/>
              <a:t/>
            </a:r>
            <a:br>
              <a:rPr lang="en-US" dirty="0"/>
            </a:br>
            <a:endParaRPr lang="en-US" dirty="0"/>
          </a:p>
        </p:txBody>
      </p:sp>
      <p:sp>
        <p:nvSpPr>
          <p:cNvPr id="3" name="Content Placeholder 2"/>
          <p:cNvSpPr>
            <a:spLocks noGrp="1"/>
          </p:cNvSpPr>
          <p:nvPr>
            <p:ph idx="1"/>
          </p:nvPr>
        </p:nvSpPr>
        <p:spPr/>
        <p:txBody>
          <a:bodyPr/>
          <a:lstStyle/>
          <a:p>
            <a:r>
              <a:rPr lang="en-CA" sz="2800" b="1" i="1" dirty="0" smtClean="0"/>
              <a:t>Bias</a:t>
            </a:r>
            <a:r>
              <a:rPr lang="en-CA" sz="2800" i="1" dirty="0" smtClean="0"/>
              <a:t> </a:t>
            </a:r>
            <a:r>
              <a:rPr lang="en-CA" sz="2800" dirty="0" smtClean="0"/>
              <a:t>is any influence that unfairly increases the possibility that we will reach a particular conclusion. There are two types of bias:</a:t>
            </a:r>
            <a:endParaRPr lang="en-US" sz="2800" dirty="0" smtClean="0"/>
          </a:p>
          <a:p>
            <a:pPr marL="0" indent="0">
              <a:buNone/>
            </a:pPr>
            <a:endParaRPr lang="en-US"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048000"/>
            <a:ext cx="227647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6621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i="1" dirty="0" smtClean="0"/>
              <a:t>Confirmation Bias</a:t>
            </a:r>
            <a:endParaRPr lang="en-US" dirty="0"/>
          </a:p>
        </p:txBody>
      </p:sp>
      <p:sp>
        <p:nvSpPr>
          <p:cNvPr id="3" name="Content Placeholder 2"/>
          <p:cNvSpPr>
            <a:spLocks noGrp="1"/>
          </p:cNvSpPr>
          <p:nvPr>
            <p:ph idx="1"/>
          </p:nvPr>
        </p:nvSpPr>
        <p:spPr>
          <a:xfrm>
            <a:off x="585881" y="1066800"/>
            <a:ext cx="7772400" cy="3733800"/>
          </a:xfrm>
        </p:spPr>
        <p:txBody>
          <a:bodyPr>
            <a:normAutofit fontScale="85000" lnSpcReduction="20000"/>
          </a:bodyPr>
          <a:lstStyle/>
          <a:p>
            <a:pPr marL="68580" indent="0">
              <a:buNone/>
            </a:pPr>
            <a:r>
              <a:rPr lang="en-CA" dirty="0"/>
              <a:t> </a:t>
            </a:r>
            <a:endParaRPr lang="en-US" dirty="0"/>
          </a:p>
          <a:p>
            <a:pPr lvl="0"/>
            <a:r>
              <a:rPr lang="en-CA" sz="2400" b="1" i="1" dirty="0"/>
              <a:t>Confirmation Bias</a:t>
            </a:r>
            <a:r>
              <a:rPr lang="en-CA" sz="2400" dirty="0"/>
              <a:t> is a tendency to search for information that confirms a preconception</a:t>
            </a:r>
            <a:r>
              <a:rPr lang="en-CA" sz="2400" dirty="0" smtClean="0"/>
              <a:t>. </a:t>
            </a:r>
          </a:p>
          <a:p>
            <a:pPr lvl="1"/>
            <a:r>
              <a:rPr lang="en-CA" i="1" dirty="0" smtClean="0"/>
              <a:t>“</a:t>
            </a:r>
            <a:r>
              <a:rPr lang="en-CA" i="1" dirty="0"/>
              <a:t>A man sees what he wants to see and disregards the rest”</a:t>
            </a:r>
            <a:endParaRPr lang="en-US" dirty="0"/>
          </a:p>
          <a:p>
            <a:r>
              <a:rPr lang="en-CA" sz="2400" dirty="0"/>
              <a:t>For Example: Students listening music while doing homework </a:t>
            </a:r>
            <a:endParaRPr lang="en-US" sz="2400" dirty="0"/>
          </a:p>
          <a:p>
            <a:pPr lvl="0"/>
            <a:r>
              <a:rPr lang="en-CA" sz="2400" dirty="0"/>
              <a:t>a teacher/parent might believe that students will concentrate better if they are not distracted by music; </a:t>
            </a:r>
            <a:endParaRPr lang="en-US" sz="2400" dirty="0"/>
          </a:p>
          <a:p>
            <a:pPr lvl="0"/>
            <a:r>
              <a:rPr lang="en-CA" sz="2400" dirty="0"/>
              <a:t>on the other hand, students believe that music allows you to block out distracting noises and focus more on homework…</a:t>
            </a:r>
            <a:endParaRPr lang="en-US" sz="2400" dirty="0"/>
          </a:p>
          <a:p>
            <a:endParaRPr lang="en-US" sz="2400" dirty="0"/>
          </a:p>
          <a:p>
            <a:r>
              <a:rPr lang="en-CA" sz="2400" dirty="0"/>
              <a:t>Conclusion: both the teachers/parents and students tend to notice same examples that support their points of view.</a:t>
            </a:r>
            <a:endParaRPr lang="en-US" sz="2400" dirty="0"/>
          </a:p>
          <a:p>
            <a:endParaRPr lang="en-US" dirty="0"/>
          </a:p>
        </p:txBody>
      </p:sp>
      <p:sp>
        <p:nvSpPr>
          <p:cNvPr id="4" name="AutoShape 2" descr="data:image/jpeg;base64,/9j/4AAQSkZJRgABAQAAAQABAAD/2wCEAAkGBhQSERQUEhQUFRUVFRcVFRUXFRQXFBQUFBUVFRUVFhQXHCYeFxkkGRUUHy8gJCcpLCwsFR4xNTAqNSYrLCkBCQoKDgwOGg8PGiwlHBwsLCwsLCksLCwsKSwsKSksLCwpLCksKSwsLCwsKSksLCwpKSkpLCwsLCkpLCksKSksLP/AABEIALcBEwMBIgACEQEDEQH/xAAcAAABBQEBAQAAAAAAAAAAAAAAAQIEBQYDBwj/xABIEAABAwIDBAYGBQkFCQAAAAABAAIRAwQSITEFBkFREyJhcYGRBzJSobHRFBVCYvAjcoKDkpOiweEzQ3Oy8QgWFyRTo7PCw//EABkBAAMBAQEAAAAAAAAAAAAAAAABAgMEBf/EACYRAQEAAgEEAgICAwEAAAAAAAABAhEDEiExURNBFCJhcTKBoUL/2gAMAwEAAhEDEQA/APYmroE0BPClRQnBNCcEyOCVNCcEyKE5NShAOQhCAEEoUTaj2ik7E4NEakgCeAk8zkgJIeOYVbvDvHRsqXS13QJgAauOsAd2aZZNIXz9vvtyuK9WyrVHOp0KtUUw4yWte/E3rHrFoaWwCcgBCM9yDHvWt3g9OFZzjTtabafsueMbnAjI+y3yKrN3fS3d0n9JWLrhjsoc7CGk5gggRGo04rCtrh1xTccmdUkfcaZiecADvUmwtQ6lWwtJcWY+zCwmTHEwFz33Ws09v2T6ZbWr67KlM8R1XYe+Dp2hbXZ21qVduKi9rx2HMd41C+WNn3FIvGMOYeJBBBnsOhzXouxnOp021GBtRv8A1Kb3Nc05aPb1mzOmhwiZAKm8txvc+iWdntqFmd1d5DVHR1Xtc8AEO9V7gfbp8HfeGR7NFpl0Y5TKbjKzQQhCoghCEAIQhACEIQAhCEAIQhACEIQAhCEBBaugTAnhSoqcCmpQUEcE5NCUKgdCVIEqCKlSJUALyL0p761KNM9G8Mc5zmUyBNQgS15Yf7tgMtLx1nODgCGgT63UeACToBJ7gvkjenbRurhz3Elo6tP7tJuTGgcMsz2krPP0vF716IN5Ppmz2h5mrQPQv5kAA03HvYQO9pXl/p0sBT2riGXTUKbz+c0vpH3U2qd/s/7SLbu5pzlUpB8dtN4aPdUKZ/tBVB9Otxx+jZ+NWpHwK0/8s/GTzUVcxny8grnYG1HUq0cMmEc26EeMz4qhc3MnshSrescU8cvx8FllOzWLLeG2ay5rdHmwPMRoBy8Mx4KXsLeOtbg9Do6A+dCJ4g/jVNpMBb1s3EzBPE81ot1tnsYXmq0uLxGHQZ6GOcwsMrNd2mMrf7r7bBDMTh1mB3WGbcyHBogwQRpnPuXoVleNcBBkESHDR3jzXiG2tpCm3o2tAwMOFwGZ0aNOMQO4BbTcW5uKNDo7p+IjDUpuBBxMdq3LiFPFej+izm3oyEyk+QCE9dzAIQhACEIQAhCEAIQhACEIQAhCEAIQhAQgnJgTgoUclCbKUJg8JwTAnBMjpSpkpwTI9CQJUBA3gP8AylxGvQ1Y/duXyBcug/j8f6L7G2g0GlUDvVLHT3YTPuXxxtBsOI5D35z8Fnf8lzw9c9D9naWtAXla4Y2pcONBjXENwYXiWic3OJDHE6AEcyVQenyoRtNk6fRqceFSsD71kNkO6Sm+idf7Sj/iNb+UYPzqY8XU2BaHeraJvrG1uTDqtvNrcEiSWu69vUP50VQT7QPNazvNM752w9OpKnU7jCMtfh+P5rjQ2carsNMdc+qz2z7Lfvchx4Z5Jlu0kx4LPLFeNW1nUOKRPfx7+9XtvtKo0RjdHaSR5KJsywhoyVlTsi4wBK4s8pXbhx3yrbp76rtXO5D5Bbvdu4qO6JmnRtwxniM9IS7t0dl90c1G2BsN7Hh4ZJGkjIGcittsvZMXEtzdLSewBpaI7M3ftLPq32GWMndu7CkWsaDwaB5KSuNrVBaNQeRyK7L0sfDhoQhCoghCEAIQhACEIQAhCEAIQhACEIQEEJyYCnKFiU5pTE4IJ0CcmApwVEVKEJEA4FOC4vrBup+a4G8J0yHvVSbJlPTHvA612a4MMOruFGfZY4E1D+y0t/SXzVeukk8yZ8TP819e3OzGVmkVJIIg55HwORXk2+PoFMPq2FSTmfo74HhTqDLuDh4qcse+zl7aeKUqxY5jmmHNOJpGocHSD7gtdsu6Y2r1obbXrDTqezScSCSP8KtgePuEc1lL7Z9Sk5zajHNc0kOBBBaeIIOhU7YtwHg273NaHkFjnGGsqjJpJ4NcCWk9oP2U4VRto0H0armOlr2PLXCc2vYYMHvGRV2yo2vVZWIGKo38pyNZhh7o+9k7vcVG3vqsdUpkPbUqCk1ld7c2PqU+qHNPE4AwE8S2eK5bvuJcByJPuAU8l/Wq45+8bS2tJ4Jad4aD/sz94wp+yXZhaq43OZe0w0tAPtRmPFeZjN16md6YqLbe26FSlTdTpOZVjNmoBMSCDmvWdj2DW0wYBcRm6BJ5Z8uxYLYXo8ZY3VFxdjZpBHquOnevTl2cWHfdcPLlNTRA1KhC6XOEIQgBCEIAQhCAEIQgBCEIAQhCAEIQgK8JU0JyzaCU4FMTgmToCnArmE8FMj5US8uoybrx+SddXWAdp0H81XtdlJVSApfxKTplHdVkqM+4mQOfuWhL7Z9zKmPJDhyOSpLF+HMmFb0bgEcSO4pVFY70hbgM2hSc+m1rblggHICoB9h5+B4dy+cL3Yz6b3NLSHNJa5jhDmkGCCOa+wa4jrj9IdnPwXmnpf3SY5rb6mAHS1lb7wMNY/vBhvcRyWOfb9o0w7/rXghs3wThMDM5cOa0Ow9mYIcYM8RpHCFY29IBSLKkGk0x6oAc3sDi6W90jLvjguXPluU07OPimOW1jZ18JC9I3Z200UyScmj4BebUxnA4pd3ri5rXD6NOliMOhoqMbLBkSC8gYo4LHj3LuOjl1ZpvtnekW3eXOqPww/qsMS5sx1eOLjC39jesrU21KZxNcJBWK3S9GtBlPHdUGuquJOF5a8U2g9UDCcJPGc9VuKFBrGhrGhrWiA0AAAcgBou7jmX28/luF/xdEIQtWIQhCAEIQgBCEIAQhCAEIQgBCJSEoAlCbKEBBBSpgTlm0KlhAShBFCKlWB8E19UBV9xdZ9quY7IjnZy7X4KPc1UYlDrPl0LTwD31IaSo1lmfFM2hWgAJ9hk0HvPy/kp33V9Lyi0Ye0fjJTdnVsyDoVW28nIZ+Kl2rTMhX9MqtHN1HA+5ZzebZ7q1hcUNXhpLe00yKjR44Y8VpDmFzfTzJ7vMf0UWbmhvV2+bbSmXzAJgFxgEkNGZMBS2bMq0yTVY5j3atcCC0D1WweUme0leuM2XbWlVlCkwwPyzmtGKrWqYj0DOEtaWvfnDW9GwkgGVdfVbq5DroNLR6tAdZjZEYnuP9o6CeTROQJAcuL4LZ5dnz6vh4fQBxcp4r0D0fbkkPbd1HkEE9G1sQ4aEuPKeA5K9q+jazdUD8LwJnAHnAfdijxWno0Qxoa0ANaAABoANAE+Lhsu8hyc8s/V0QkSrrcgQhCAEIQgBCEIAQhJKAVNc8DUpZVFcXjn1KgaQ1rHYA6MTnFoBcROQhzi3Q5tKVujWf1iD6oJzI0jQkH3gqFsXbTq76gLQAwgYgTmSTlHcJ8QqvaLQ2m5ziXkDq4jIxaNOAQ2Z7FY7qWnR2zSdahNQ9xyb/CG+aUuxYuZSEpJSEqiEoTZQls0MFOCYGnkllZrPC417oN4qPc3nBviVXOozqVrjj7J3r3pJyXNonMpjWRxkfBdXGFZGVX5KD0ma6XNaFWOuIBPNK05HK/uJdCl7NuC5gn2oHZ2Klq1CTKnbFrAsgah5nxhZb7tNdmlpO5c9fkrfZz51J8Sqa3dPAR4z36qZbt60iOxbRjkv2lJUORiJjKTAntPBMoPnUQV2U1MUG69mcBuKsOrXBxufhiKX9zTaDmGhmEweLnE5kq8lIUKVHISSlQQSpqWUAqEkolMFQklEpAqJSJEA5IklJKA4314KVN9R2jGl0c4Gg7Tp4qjtaZaxoJl0S483uJc8+Li4+K6by3MvoUB9t5rP/wAO3wuHnVdRHdiTS5Z51cit2uDUfSoDV7hPYNJ8sR8FsGtAAAyAyA5AaLLbv0+luqlU6Uxhb3nL/KHftrUSrhUqaSglISghKE1CDVlW5cBDVXVr2r9o5KdUJUcidVtYUc2skYm+XJAMpoOE9X+ieBOYHh8kGcAuNeour35ZKqvrqAeAHE6eaVuh5R7244Ktq1f9OPgFxr30nLz+QXBtTNYXLbeYpRpkjl+OKjbMrmlWLdA/4gyPdK6/SIVbfXOYI1BnuKnK9jkeh29SQpls+DAE92ap9gVekpMceLQY9xVnc7aoW7Zr1WUhwxHU9jRmfJdGN7bYZTvpf2r57FKWDr+lmwp+q6pUP3KZA834VC/400yYZa1XcpewHyErPLkx9jHizv09GeE0FZ3ZW91WqMVSzq02H7Qex5HaWZOjuBWhSmUvgrjZ5OSpiWVRFQiUSgCUIlIgFlEpEIBZQkSSgApJSyom1L7oaNSpEljSQPad9lvi6B4pGzrKnS3VxW4NItqf5tGTUPjWfUH6oJ9/cYGOPGIHech+OxMsLbo6bGTJaOs72nnN7vFxcfFRdoMNWpSoj7ThPYNJ8g8rKd6v6X+7Fp0du3m/rn9L1f4Q1WspoEZDQadyVaILKaSkJTCUAspVzxJUKQHNnRRK1ElRmXDmHXJTaVziGpC6EeEZtI6RC6dGQutSqBqZPJVG1NpACCf0eHjzSvY53G0drNboMR/h8Tx8Fl7+/LjmZ5AaDuCS8v5Peq41ROa5s89t8cdOpqxmUguVHNSdAlaCs2jo+sVEdRLipLuHuHFTMbbdnSVAXOywtaJcSTDWgd6LCt0TaW8NW2o06FIYX4es8wYkkw3tzElZC9JqBxe4ucc5Jkk9pKnV23VxU6StFKmDlTxAmDmTA1JgS4xrktnu7s+wq0z0luA/1fWecU6Yc5BU3KW62uceUx6tPL7bNaLYsMcCtgfRBSON1OtUYTJY12EtB4BxgEjtWOZScxxa8EOaSHA6gjIhYcksdHFZl2eubu7SD2BaSgRhHZl5Lyfdra2BwBW9r7Z6Ol0ggjKciYnKcvBa8XLJO/05efi1ey/Qsozfhh9nycn/AO+zOQPir/J4/bn+PL01CJWdbvgzkPNdW71U+MZ9uSf5HH7HRl6XsolVA3hZ+CE8beZ+CFXz4ey6as5RKrhtpn4IR9dU+33fNHy4ey6asZQSq766p8yl+t2c/cn8mPsdNTpVJvFWl1KlzcarvzaUYf8AuOpn9AqcNqM5+5UDrnpa1apwxCkz8yjIcfGq6r5BK5zXY5O7qXJu7VLpLipV4MGFvecv8o/jUe+r4WOPHQd5y/r4K03dLKdBoLgC7ru73aD9kNCWNk8qq7lISuH01ntN80fSm+03zCvqidOpK5vfGqabhvMeYTXVAeI80bGj8SFy6QcwlS2ancBEnTmVwY97vUGBvtHU9w4KTVa1oxPOnPQLIbwb6DNlI+K6c7J5TjNrXau2GUhAMlZK82vJknXgs/d7akmTJUL6bJ1XNllcm0ki+fdSQnuqCVSi4071YioDnKjStpzBJXcaw2J9w71X075ujZPd81oth7H6WelMBpE0hIcSRILyc4IPjnySuUxCDSpAGSHPM6ta4tEawQIUPezbjadOmGtgvqZlwIMBpHHtc1bq8uaVuG9I5rBoxkdZ3JrKY6zj2NBK889JuzK9ZlO6e006NN2BlJwHSAPz6WrGTZIADMyIEwSQOfvyZTfhUvT3nlXWd8SBiOpyHIDJX+6e91OncEuZiZOBp4gDIkd5z7oWIN7iYABBiCV0oVgzCBnn7hn8kd477lMp/D3212i6u7EOrTHq83/e7By568lUbcsmX4LaRHS0SQ132XH7VMu7/I95We2Vvj0zW0JFMkdZ4MEN4gcnHQHxVm7eSjQwUqbQMw1rW6QeK1ucs7uacWWOXZkGPLHZyCDBHIjgt7u/tBtWmab8w4Fp7iIXnV7fCpUqO5vcfNxU7Y+1jTcO9c0vTW+ePXi1dXY1Nri0mCOz35JG7Ip+0rWnRpXAD3taSG5k+yM8+6VyZStgP7Pw/DlneG29nHbryq27NYHev8gpB2e32vEfJPuRaey/9F1QR/GojxbwY+kDuquP+Z0I+DIuue3RuzWzk/3wn/Vn3v5fBV7ralhY8VLtoeRh61InMTmCCQmC3GPA24uR1cUxbkZmI9SU/wAfL0XXPa0dsz7x8wfimfVh9tVeB0OIua5wYpBo0CerrERKa1tQlobcu6+hNu2NCRJ6Qawj8fL0Oue1q/Z7+D/elFjU9v3p1DdO7e0ObdUSDzoVO4g/ldZkeCV26t6P7+2P6qqP/co/Hy9D5J7RrxtSlTdUJJwiYk5kaDxMDxVhsq4b0bWsM4WgHmTxJ7zJ8UbL2NWId0j2F7csDQRHKcROozB0VNfbKfTdjo5EHOnpB5t+XlyW2HHlxzwm5TKrTazy6GNzJz88h7sXmoJZcji73Jz6Veo7FRDHEZEueWcBEQ0zkOzVd2Wd77NP964/Gmp5pbZJ9Kx7RE6S5HF3kh17cjgT3wpT6d8PsNPdUb/MBRzXvRrRcR2PpEjzcsem/wAq3/Ti/atyOB/ZBXB+3LmNGn9EKW7aNyNbep50D/8ARRn7arDW3q5fcYfg4p6vsf6Q37x3QPqD92ELuN4KnG3q/ukKv2Gp6YveH0p1LkkNGBnATn4rM1d4CeK0l1uY1swBlxzhV1XdkcB8V3/LjbusujKKX6ynUynt2sBorA7t56JDu4fZV9eKejJHbt082j3lS7faQdqS74JG7BI+ypdHZpH2fcpuc+jmOTUbp3tMGXAB3AnOO7tWur0KdWC9pcRkHAva4DWMTCDHZMLz2yc5hGS2uydqHCAQuTPe9t5Oy22dbUaJLqdJjSci8Dru7DUMuPiUu3L+k63qsuBFNzCHGcwI1HaDBHaAujLqeAWU39u2upYIOesGEpS6XltK8bJAMgEwSIJE5GOCkCv5rnV2SO1RK1BzdCfFdOscvBY5ZY+Vxa3jmmRrzVls+6DHdJUMwcRJ7M1j27Qc3gud3f1HiM45Z5pfDbWn5MxjYWd9iznXPzzVpZOkhefWV89nB0dxWu2JtSSIBnlhJPlCz5eO4teHlmXZv9nbVpsBZXrU6LSMn1H4QY+yOZ+Sfd7a2c0AG8oP/NqA+JmOaq9rW95Sc3oaFOvLAXSWjCTwBJzyjgqCv9PxVibI/lmhrgK2TQ1pbNMT1Dmr4unp73/rk5rbn2aV+8Wz+Fej+0Pmubt6bMNcG3FLQgZ8SFk9p3186kym6ze1rIhzajsZwtLRicCZ181V3G0rgtpsfQrtFMOAIdUxHEZOI/a7FvOn2wu3ol1vdZYWBtzT6pE5wYE88uSi1d8bTpWkXDTDSJMQNCM4jmsvQ3uqNEGieA61J7nZNa3M8dF1G/DuNID9S9VqFqtAzem1xvP0mnDjOYaQSQAdDPBMpb0WoZh+lMDm+qQ3SDLDPZkqB+/5H2AP1Tkn/EOOA/duRqDT1TdT0h2b39F9Ipy5uLOQA8AYgCQAZGf6JPFah237Y6Vqf7S8Bp+kSOM97JUhnpLbx/8AGUxr+XtF3e0SRUp1aYqNynFk9uuB3ZrB4Hxms21tik8gNze4hsiPZkgkE4jpGnivIdob0C9/JNqupl2DrNaWnqlxgmRl1ueoC9l3NtsNCXeu4yXZFxhrW5kdxPissspOy5j9pGzrUspgRBOZ8f6QPBS2vUp9JM6LsXPce+2u3PI6ri+y4hxUjo0dEl0jaA+1dwd7v6rk+iYzVthXF1NTcDmSkdbHkfNCtjTCFHxq6mUrWOPgJOnYoFXYpOgB8eY7UIVW7dPRIj1NivzOH3j5qI6w7PhqhCSbHRuzCdVNobIBGgga5oQltKwZsqiMy0E84OXBSKNCkCAG8e3LzQhLRLajSpxp8VVba2XSfq0HzQhLLwJ5VH1FQz/JjLJcnbDo5/k26cuXehCwtreRHdsamRk0AEHQADvhdbfYNMCcLY7kIT6qdkWdtsVg4DtyCtLSxA0/BKEJybZ2r/Z1mCCuz9lNzy1QhehhjOlxZW7cLnYjXCICqrjdppAyGXzQhO4QTKo/+7LOQXCrus0oQn0w91zfum2OH47VwO51PMlojuCEKemDqrmzcikZ6jc+wKRbbiURqxpnsGqVCXTKfVXU7hW4IPRMyzGS0uz6QpANAyQhLpko6rVj0iCUiFoghCY5p4QhCNAwh3IJrjzQhTTcDHMoQhJT/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RQUEhQUFRUVFRcVFRUXFRQXFBQUFBUVFRUVFhQXHCYeFxkkGRUUHy8gJCcpLCwsFR4xNTAqNSYrLCkBCQoKDgwOGg8PGiwlHBwsLCwsLCksLCwsKSwsKSksLCwpLCksKSwsLCwsKSksLCwpKSkpLCwsLCkpLCksKSksLP/AABEIALcBEwMBIgACEQEDEQH/xAAcAAABBQEBAQAAAAAAAAAAAAAAAQIEBQYDBwj/xABIEAABAwIDBAYGBQkFCQAAAAABAAIRAwQSITEFBkFREyJhcYGRBzJSobHRFBVCYvAjcoKDkpOiweEzQ3Oy8QgWFyRTo7PCw//EABkBAAMBAQEAAAAAAAAAAAAAAAABAgMEBf/EACYRAQEAAgEEAgICAwEAAAAAAAABAhEDEiExURNBFCJhcTKBoUL/2gAMAwEAAhEDEQA/APYmroE0BPClRQnBNCcEyOCVNCcEyKE5NShAOQhCAEEoUTaj2ik7E4NEakgCeAk8zkgJIeOYVbvDvHRsqXS13QJgAauOsAd2aZZNIXz9vvtyuK9WyrVHOp0KtUUw4yWte/E3rHrFoaWwCcgBCM9yDHvWt3g9OFZzjTtabafsueMbnAjI+y3yKrN3fS3d0n9JWLrhjsoc7CGk5gggRGo04rCtrh1xTccmdUkfcaZiecADvUmwtQ6lWwtJcWY+zCwmTHEwFz33Ws09v2T6ZbWr67KlM8R1XYe+Dp2hbXZ21qVduKi9rx2HMd41C+WNn3FIvGMOYeJBBBnsOhzXouxnOp021GBtRv8A1Kb3Nc05aPb1mzOmhwiZAKm8txvc+iWdntqFmd1d5DVHR1Xtc8AEO9V7gfbp8HfeGR7NFpl0Y5TKbjKzQQhCoghCEAIQhACEIQAhCEAIQhACEIQAhCEBBaugTAnhSoqcCmpQUEcE5NCUKgdCVIEqCKlSJUALyL0p761KNM9G8Mc5zmUyBNQgS15Yf7tgMtLx1nODgCGgT63UeACToBJ7gvkjenbRurhz3Elo6tP7tJuTGgcMsz2krPP0vF716IN5Ppmz2h5mrQPQv5kAA03HvYQO9pXl/p0sBT2riGXTUKbz+c0vpH3U2qd/s/7SLbu5pzlUpB8dtN4aPdUKZ/tBVB9Otxx+jZ+NWpHwK0/8s/GTzUVcxny8grnYG1HUq0cMmEc26EeMz4qhc3MnshSrescU8cvx8FllOzWLLeG2ay5rdHmwPMRoBy8Mx4KXsLeOtbg9Do6A+dCJ4g/jVNpMBb1s3EzBPE81ot1tnsYXmq0uLxGHQZ6GOcwsMrNd2mMrf7r7bBDMTh1mB3WGbcyHBogwQRpnPuXoVleNcBBkESHDR3jzXiG2tpCm3o2tAwMOFwGZ0aNOMQO4BbTcW5uKNDo7p+IjDUpuBBxMdq3LiFPFej+izm3oyEyk+QCE9dzAIQhACEIQAhCEAIQhACEIQAhCEAIQhAQgnJgTgoUclCbKUJg8JwTAnBMjpSpkpwTI9CQJUBA3gP8AylxGvQ1Y/duXyBcug/j8f6L7G2g0GlUDvVLHT3YTPuXxxtBsOI5D35z8Fnf8lzw9c9D9naWtAXla4Y2pcONBjXENwYXiWic3OJDHE6AEcyVQenyoRtNk6fRqceFSsD71kNkO6Sm+idf7Sj/iNb+UYPzqY8XU2BaHeraJvrG1uTDqtvNrcEiSWu69vUP50VQT7QPNazvNM752w9OpKnU7jCMtfh+P5rjQ2carsNMdc+qz2z7Lfvchx4Z5Jlu0kx4LPLFeNW1nUOKRPfx7+9XtvtKo0RjdHaSR5KJsywhoyVlTsi4wBK4s8pXbhx3yrbp76rtXO5D5Bbvdu4qO6JmnRtwxniM9IS7t0dl90c1G2BsN7Hh4ZJGkjIGcittsvZMXEtzdLSewBpaI7M3ftLPq32GWMndu7CkWsaDwaB5KSuNrVBaNQeRyK7L0sfDhoQhCoghCEAIQhACEIQAhCEAIQhACEIQEEJyYCnKFiU5pTE4IJ0CcmApwVEVKEJEA4FOC4vrBup+a4G8J0yHvVSbJlPTHvA612a4MMOruFGfZY4E1D+y0t/SXzVeukk8yZ8TP819e3OzGVmkVJIIg55HwORXk2+PoFMPq2FSTmfo74HhTqDLuDh4qcse+zl7aeKUqxY5jmmHNOJpGocHSD7gtdsu6Y2r1obbXrDTqezScSCSP8KtgePuEc1lL7Z9Sk5zajHNc0kOBBBaeIIOhU7YtwHg273NaHkFjnGGsqjJpJ4NcCWk9oP2U4VRto0H0armOlr2PLXCc2vYYMHvGRV2yo2vVZWIGKo38pyNZhh7o+9k7vcVG3vqsdUpkPbUqCk1ld7c2PqU+qHNPE4AwE8S2eK5bvuJcByJPuAU8l/Wq45+8bS2tJ4Jad4aD/sz94wp+yXZhaq43OZe0w0tAPtRmPFeZjN16md6YqLbe26FSlTdTpOZVjNmoBMSCDmvWdj2DW0wYBcRm6BJ5Z8uxYLYXo8ZY3VFxdjZpBHquOnevTl2cWHfdcPLlNTRA1KhC6XOEIQgBCEIAQhCAEIQgBCEIAQhCAEIQgK8JU0JyzaCU4FMTgmToCnArmE8FMj5US8uoybrx+SddXWAdp0H81XtdlJVSApfxKTplHdVkqM+4mQOfuWhL7Z9zKmPJDhyOSpLF+HMmFb0bgEcSO4pVFY70hbgM2hSc+m1rblggHICoB9h5+B4dy+cL3Yz6b3NLSHNJa5jhDmkGCCOa+wa4jrj9IdnPwXmnpf3SY5rb6mAHS1lb7wMNY/vBhvcRyWOfb9o0w7/rXghs3wThMDM5cOa0Ow9mYIcYM8RpHCFY29IBSLKkGk0x6oAc3sDi6W90jLvjguXPluU07OPimOW1jZ18JC9I3Z200UyScmj4BebUxnA4pd3ri5rXD6NOliMOhoqMbLBkSC8gYo4LHj3LuOjl1ZpvtnekW3eXOqPww/qsMS5sx1eOLjC39jesrU21KZxNcJBWK3S9GtBlPHdUGuquJOF5a8U2g9UDCcJPGc9VuKFBrGhrGhrWiA0AAAcgBou7jmX28/luF/xdEIQtWIQhCAEIQgBCEIAQhCAEIQgBCJSEoAlCbKEBBBSpgTlm0KlhAShBFCKlWB8E19UBV9xdZ9quY7IjnZy7X4KPc1UYlDrPl0LTwD31IaSo1lmfFM2hWgAJ9hk0HvPy/kp33V9Lyi0Ye0fjJTdnVsyDoVW28nIZ+Kl2rTMhX9MqtHN1HA+5ZzebZ7q1hcUNXhpLe00yKjR44Y8VpDmFzfTzJ7vMf0UWbmhvV2+bbSmXzAJgFxgEkNGZMBS2bMq0yTVY5j3atcCC0D1WweUme0leuM2XbWlVlCkwwPyzmtGKrWqYj0DOEtaWvfnDW9GwkgGVdfVbq5DroNLR6tAdZjZEYnuP9o6CeTROQJAcuL4LZ5dnz6vh4fQBxcp4r0D0fbkkPbd1HkEE9G1sQ4aEuPKeA5K9q+jazdUD8LwJnAHnAfdijxWno0Qxoa0ANaAABoANAE+Lhsu8hyc8s/V0QkSrrcgQhCAEIQgBCEIAQhJKAVNc8DUpZVFcXjn1KgaQ1rHYA6MTnFoBcROQhzi3Q5tKVujWf1iD6oJzI0jQkH3gqFsXbTq76gLQAwgYgTmSTlHcJ8QqvaLQ2m5ziXkDq4jIxaNOAQ2Z7FY7qWnR2zSdahNQ9xyb/CG+aUuxYuZSEpJSEqiEoTZQls0MFOCYGnkllZrPC417oN4qPc3nBviVXOozqVrjj7J3r3pJyXNonMpjWRxkfBdXGFZGVX5KD0ma6XNaFWOuIBPNK05HK/uJdCl7NuC5gn2oHZ2Klq1CTKnbFrAsgah5nxhZb7tNdmlpO5c9fkrfZz51J8Sqa3dPAR4z36qZbt60iOxbRjkv2lJUORiJjKTAntPBMoPnUQV2U1MUG69mcBuKsOrXBxufhiKX9zTaDmGhmEweLnE5kq8lIUKVHISSlQQSpqWUAqEkolMFQklEpAqJSJEA5IklJKA4314KVN9R2jGl0c4Gg7Tp4qjtaZaxoJl0S483uJc8+Li4+K6by3MvoUB9t5rP/wAO3wuHnVdRHdiTS5Z51cit2uDUfSoDV7hPYNJ8sR8FsGtAAAyAyA5AaLLbv0+luqlU6Uxhb3nL/KHftrUSrhUqaSglISghKE1CDVlW5cBDVXVr2r9o5KdUJUcidVtYUc2skYm+XJAMpoOE9X+ieBOYHh8kGcAuNeour35ZKqvrqAeAHE6eaVuh5R7244Ktq1f9OPgFxr30nLz+QXBtTNYXLbeYpRpkjl+OKjbMrmlWLdA/4gyPdK6/SIVbfXOYI1BnuKnK9jkeh29SQpls+DAE92ap9gVekpMceLQY9xVnc7aoW7Zr1WUhwxHU9jRmfJdGN7bYZTvpf2r57FKWDr+lmwp+q6pUP3KZA834VC/400yYZa1XcpewHyErPLkx9jHizv09GeE0FZ3ZW91WqMVSzq02H7Qex5HaWZOjuBWhSmUvgrjZ5OSpiWVRFQiUSgCUIlIgFlEpEIBZQkSSgApJSyom1L7oaNSpEljSQPad9lvi6B4pGzrKnS3VxW4NItqf5tGTUPjWfUH6oJ9/cYGOPGIHech+OxMsLbo6bGTJaOs72nnN7vFxcfFRdoMNWpSoj7ThPYNJ8g8rKd6v6X+7Fp0du3m/rn9L1f4Q1WspoEZDQadyVaILKaSkJTCUAspVzxJUKQHNnRRK1ElRmXDmHXJTaVziGpC6EeEZtI6RC6dGQutSqBqZPJVG1NpACCf0eHjzSvY53G0drNboMR/h8Tx8Fl7+/LjmZ5AaDuCS8v5Peq41ROa5s89t8cdOpqxmUguVHNSdAlaCs2jo+sVEdRLipLuHuHFTMbbdnSVAXOywtaJcSTDWgd6LCt0TaW8NW2o06FIYX4es8wYkkw3tzElZC9JqBxe4ucc5Jkk9pKnV23VxU6StFKmDlTxAmDmTA1JgS4xrktnu7s+wq0z0luA/1fWecU6Yc5BU3KW62uceUx6tPL7bNaLYsMcCtgfRBSON1OtUYTJY12EtB4BxgEjtWOZScxxa8EOaSHA6gjIhYcksdHFZl2eubu7SD2BaSgRhHZl5Lyfdra2BwBW9r7Z6Ol0ggjKciYnKcvBa8XLJO/05efi1ey/Qsozfhh9nycn/AO+zOQPir/J4/bn+PL01CJWdbvgzkPNdW71U+MZ9uSf5HH7HRl6XsolVA3hZ+CE8beZ+CFXz4ey6as5RKrhtpn4IR9dU+33fNHy4ey6asZQSq766p8yl+t2c/cn8mPsdNTpVJvFWl1KlzcarvzaUYf8AuOpn9AqcNqM5+5UDrnpa1apwxCkz8yjIcfGq6r5BK5zXY5O7qXJu7VLpLipV4MGFvecv8o/jUe+r4WOPHQd5y/r4K03dLKdBoLgC7ru73aD9kNCWNk8qq7lISuH01ntN80fSm+03zCvqidOpK5vfGqabhvMeYTXVAeI80bGj8SFy6QcwlS2ancBEnTmVwY97vUGBvtHU9w4KTVa1oxPOnPQLIbwb6DNlI+K6c7J5TjNrXau2GUhAMlZK82vJknXgs/d7akmTJUL6bJ1XNllcm0ki+fdSQnuqCVSi4071YioDnKjStpzBJXcaw2J9w71X075ujZPd81oth7H6WelMBpE0hIcSRILyc4IPjnySuUxCDSpAGSHPM6ta4tEawQIUPezbjadOmGtgvqZlwIMBpHHtc1bq8uaVuG9I5rBoxkdZ3JrKY6zj2NBK889JuzK9ZlO6e006NN2BlJwHSAPz6WrGTZIADMyIEwSQOfvyZTfhUvT3nlXWd8SBiOpyHIDJX+6e91OncEuZiZOBp4gDIkd5z7oWIN7iYABBiCV0oVgzCBnn7hn8kd477lMp/D3212i6u7EOrTHq83/e7By568lUbcsmX4LaRHS0SQ132XH7VMu7/I95We2Vvj0zW0JFMkdZ4MEN4gcnHQHxVm7eSjQwUqbQMw1rW6QeK1ucs7uacWWOXZkGPLHZyCDBHIjgt7u/tBtWmab8w4Fp7iIXnV7fCpUqO5vcfNxU7Y+1jTcO9c0vTW+ePXi1dXY1Nri0mCOz35JG7Ip+0rWnRpXAD3taSG5k+yM8+6VyZStgP7Pw/DlneG29nHbryq27NYHev8gpB2e32vEfJPuRaey/9F1QR/GojxbwY+kDuquP+Z0I+DIuue3RuzWzk/3wn/Vn3v5fBV7ralhY8VLtoeRh61InMTmCCQmC3GPA24uR1cUxbkZmI9SU/wAfL0XXPa0dsz7x8wfimfVh9tVeB0OIua5wYpBo0CerrERKa1tQlobcu6+hNu2NCRJ6Qawj8fL0Oue1q/Z7+D/elFjU9v3p1DdO7e0ObdUSDzoVO4g/ldZkeCV26t6P7+2P6qqP/co/Hy9D5J7RrxtSlTdUJJwiYk5kaDxMDxVhsq4b0bWsM4WgHmTxJ7zJ8UbL2NWId0j2F7csDQRHKcROozB0VNfbKfTdjo5EHOnpB5t+XlyW2HHlxzwm5TKrTazy6GNzJz88h7sXmoJZcji73Jz6Veo7FRDHEZEueWcBEQ0zkOzVd2Wd77NP964/Gmp5pbZJ9Kx7RE6S5HF3kh17cjgT3wpT6d8PsNPdUb/MBRzXvRrRcR2PpEjzcsem/wAq3/Ti/atyOB/ZBXB+3LmNGn9EKW7aNyNbep50D/8ARRn7arDW3q5fcYfg4p6vsf6Q37x3QPqD92ELuN4KnG3q/ukKv2Gp6YveH0p1LkkNGBnATn4rM1d4CeK0l1uY1swBlxzhV1XdkcB8V3/LjbusujKKX6ynUynt2sBorA7t56JDu4fZV9eKejJHbt082j3lS7faQdqS74JG7BI+ypdHZpH2fcpuc+jmOTUbp3tMGXAB3AnOO7tWur0KdWC9pcRkHAva4DWMTCDHZMLz2yc5hGS2uydqHCAQuTPe9t5Oy22dbUaJLqdJjSci8Dru7DUMuPiUu3L+k63qsuBFNzCHGcwI1HaDBHaAujLqeAWU39u2upYIOesGEpS6XltK8bJAMgEwSIJE5GOCkCv5rnV2SO1RK1BzdCfFdOscvBY5ZY+Vxa3jmmRrzVls+6DHdJUMwcRJ7M1j27Qc3gud3f1HiM45Z5pfDbWn5MxjYWd9iznXPzzVpZOkhefWV89nB0dxWu2JtSSIBnlhJPlCz5eO4teHlmXZv9nbVpsBZXrU6LSMn1H4QY+yOZ+Sfd7a2c0AG8oP/NqA+JmOaq9rW95Sc3oaFOvLAXSWjCTwBJzyjgqCv9PxVibI/lmhrgK2TQ1pbNMT1Dmr4unp73/rk5rbn2aV+8Wz+Fej+0Pmubt6bMNcG3FLQgZ8SFk9p3186kym6ze1rIhzajsZwtLRicCZ181V3G0rgtpsfQrtFMOAIdUxHEZOI/a7FvOn2wu3ol1vdZYWBtzT6pE5wYE88uSi1d8bTpWkXDTDSJMQNCM4jmsvQ3uqNEGieA61J7nZNa3M8dF1G/DuNID9S9VqFqtAzem1xvP0mnDjOYaQSQAdDPBMpb0WoZh+lMDm+qQ3SDLDPZkqB+/5H2AP1Tkn/EOOA/duRqDT1TdT0h2b39F9Ipy5uLOQA8AYgCQAZGf6JPFah237Y6Vqf7S8Bp+kSOM97JUhnpLbx/8AGUxr+XtF3e0SRUp1aYqNynFk9uuB3ZrB4Hxms21tik8gNze4hsiPZkgkE4jpGnivIdob0C9/JNqupl2DrNaWnqlxgmRl1ueoC9l3NtsNCXeu4yXZFxhrW5kdxPissspOy5j9pGzrUspgRBOZ8f6QPBS2vUp9JM6LsXPce+2u3PI6ri+y4hxUjo0dEl0jaA+1dwd7v6rk+iYzVthXF1NTcDmSkdbHkfNCtjTCFHxq6mUrWOPgJOnYoFXYpOgB8eY7UIVW7dPRIj1NivzOH3j5qI6w7PhqhCSbHRuzCdVNobIBGgga5oQltKwZsqiMy0E84OXBSKNCkCAG8e3LzQhLRLajSpxp8VVba2XSfq0HzQhLLwJ5VH1FQz/JjLJcnbDo5/k26cuXehCwtreRHdsamRk0AEHQADvhdbfYNMCcLY7kIT6qdkWdtsVg4DtyCtLSxA0/BKEJybZ2r/Z1mCCuz9lNzy1QhehhjOlxZW7cLnYjXCICqrjdppAyGXzQhO4QTKo/+7LOQXCrus0oQn0w91zfum2OH47VwO51PMlojuCEKemDqrmzcikZ6jc+wKRbbiURqxpnsGqVCXTKfVXU7hW4IPRMyzGS0uz6QpANAyQhLpko6rVj0iCUiFoghCY5p4QhCNAwh3IJrjzQhTTcDHMoQhJT/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data:image/jpeg;base64,/9j/4AAQSkZJRgABAQAAAQABAAD/2wCEAAkGBhQSERQUEhQUFRUVFRcVFRUXFRQXFBQUFBUVFRUVFhQXHCYeFxkkGRUUHy8gJCcpLCwsFR4xNTAqNSYrLCkBCQoKDgwOGg8PGiwlHBwsLCwsLCksLCwsKSwsKSksLCwpLCksKSwsLCwsKSksLCwpKSkpLCwsLCkpLCksKSksLP/AABEIALcBEwMBIgACEQEDEQH/xAAcAAABBQEBAQAAAAAAAAAAAAAAAQIEBQYDBwj/xABIEAABAwIDBAYGBQkFCQAAAAABAAIRAwQSITEFBkFREyJhcYGRBzJSobHRFBVCYvAjcoKDkpOiweEzQ3Oy8QgWFyRTo7PCw//EABkBAAMBAQEAAAAAAAAAAAAAAAABAgMEBf/EACYRAQEAAgEEAgICAwEAAAAAAAABAhEDEiExURNBFCJhcTKBoUL/2gAMAwEAAhEDEQA/APYmroE0BPClRQnBNCcEyOCVNCcEyKE5NShAOQhCAEEoUTaj2ik7E4NEakgCeAk8zkgJIeOYVbvDvHRsqXS13QJgAauOsAd2aZZNIXz9vvtyuK9WyrVHOp0KtUUw4yWte/E3rHrFoaWwCcgBCM9yDHvWt3g9OFZzjTtabafsueMbnAjI+y3yKrN3fS3d0n9JWLrhjsoc7CGk5gggRGo04rCtrh1xTccmdUkfcaZiecADvUmwtQ6lWwtJcWY+zCwmTHEwFz33Ws09v2T6ZbWr67KlM8R1XYe+Dp2hbXZ21qVduKi9rx2HMd41C+WNn3FIvGMOYeJBBBnsOhzXouxnOp021GBtRv8A1Kb3Nc05aPb1mzOmhwiZAKm8txvc+iWdntqFmd1d5DVHR1Xtc8AEO9V7gfbp8HfeGR7NFpl0Y5TKbjKzQQhCoghCEAIQhACEIQAhCEAIQhACEIQAhCEBBaugTAnhSoqcCmpQUEcE5NCUKgdCVIEqCKlSJUALyL0p761KNM9G8Mc5zmUyBNQgS15Yf7tgMtLx1nODgCGgT63UeACToBJ7gvkjenbRurhz3Elo6tP7tJuTGgcMsz2krPP0vF716IN5Ppmz2h5mrQPQv5kAA03HvYQO9pXl/p0sBT2riGXTUKbz+c0vpH3U2qd/s/7SLbu5pzlUpB8dtN4aPdUKZ/tBVB9Otxx+jZ+NWpHwK0/8s/GTzUVcxny8grnYG1HUq0cMmEc26EeMz4qhc3MnshSrescU8cvx8FllOzWLLeG2ay5rdHmwPMRoBy8Mx4KXsLeOtbg9Do6A+dCJ4g/jVNpMBb1s3EzBPE81ot1tnsYXmq0uLxGHQZ6GOcwsMrNd2mMrf7r7bBDMTh1mB3WGbcyHBogwQRpnPuXoVleNcBBkESHDR3jzXiG2tpCm3o2tAwMOFwGZ0aNOMQO4BbTcW5uKNDo7p+IjDUpuBBxMdq3LiFPFej+izm3oyEyk+QCE9dzAIQhACEIQAhCEAIQhACEIQAhCEAIQhAQgnJgTgoUclCbKUJg8JwTAnBMjpSpkpwTI9CQJUBA3gP8AylxGvQ1Y/duXyBcug/j8f6L7G2g0GlUDvVLHT3YTPuXxxtBsOI5D35z8Fnf8lzw9c9D9naWtAXla4Y2pcONBjXENwYXiWic3OJDHE6AEcyVQenyoRtNk6fRqceFSsD71kNkO6Sm+idf7Sj/iNb+UYPzqY8XU2BaHeraJvrG1uTDqtvNrcEiSWu69vUP50VQT7QPNazvNM752w9OpKnU7jCMtfh+P5rjQ2carsNMdc+qz2z7Lfvchx4Z5Jlu0kx4LPLFeNW1nUOKRPfx7+9XtvtKo0RjdHaSR5KJsywhoyVlTsi4wBK4s8pXbhx3yrbp76rtXO5D5Bbvdu4qO6JmnRtwxniM9IS7t0dl90c1G2BsN7Hh4ZJGkjIGcittsvZMXEtzdLSewBpaI7M3ftLPq32GWMndu7CkWsaDwaB5KSuNrVBaNQeRyK7L0sfDhoQhCoghCEAIQhACEIQAhCEAIQhACEIQEEJyYCnKFiU5pTE4IJ0CcmApwVEVKEJEA4FOC4vrBup+a4G8J0yHvVSbJlPTHvA612a4MMOruFGfZY4E1D+y0t/SXzVeukk8yZ8TP819e3OzGVmkVJIIg55HwORXk2+PoFMPq2FSTmfo74HhTqDLuDh4qcse+zl7aeKUqxY5jmmHNOJpGocHSD7gtdsu6Y2r1obbXrDTqezScSCSP8KtgePuEc1lL7Z9Sk5zajHNc0kOBBBaeIIOhU7YtwHg273NaHkFjnGGsqjJpJ4NcCWk9oP2U4VRto0H0armOlr2PLXCc2vYYMHvGRV2yo2vVZWIGKo38pyNZhh7o+9k7vcVG3vqsdUpkPbUqCk1ld7c2PqU+qHNPE4AwE8S2eK5bvuJcByJPuAU8l/Wq45+8bS2tJ4Jad4aD/sz94wp+yXZhaq43OZe0w0tAPtRmPFeZjN16md6YqLbe26FSlTdTpOZVjNmoBMSCDmvWdj2DW0wYBcRm6BJ5Z8uxYLYXo8ZY3VFxdjZpBHquOnevTl2cWHfdcPLlNTRA1KhC6XOEIQgBCEIAQhCAEIQgBCEIAQhCAEIQgK8JU0JyzaCU4FMTgmToCnArmE8FMj5US8uoybrx+SddXWAdp0H81XtdlJVSApfxKTplHdVkqM+4mQOfuWhL7Z9zKmPJDhyOSpLF+HMmFb0bgEcSO4pVFY70hbgM2hSc+m1rblggHICoB9h5+B4dy+cL3Yz6b3NLSHNJa5jhDmkGCCOa+wa4jrj9IdnPwXmnpf3SY5rb6mAHS1lb7wMNY/vBhvcRyWOfb9o0w7/rXghs3wThMDM5cOa0Ow9mYIcYM8RpHCFY29IBSLKkGk0x6oAc3sDi6W90jLvjguXPluU07OPimOW1jZ18JC9I3Z200UyScmj4BebUxnA4pd3ri5rXD6NOliMOhoqMbLBkSC8gYo4LHj3LuOjl1ZpvtnekW3eXOqPww/qsMS5sx1eOLjC39jesrU21KZxNcJBWK3S9GtBlPHdUGuquJOF5a8U2g9UDCcJPGc9VuKFBrGhrGhrWiA0AAAcgBou7jmX28/luF/xdEIQtWIQhCAEIQgBCEIAQhCAEIQgBCJSEoAlCbKEBBBSpgTlm0KlhAShBFCKlWB8E19UBV9xdZ9quY7IjnZy7X4KPc1UYlDrPl0LTwD31IaSo1lmfFM2hWgAJ9hk0HvPy/kp33V9Lyi0Ye0fjJTdnVsyDoVW28nIZ+Kl2rTMhX9MqtHN1HA+5ZzebZ7q1hcUNXhpLe00yKjR44Y8VpDmFzfTzJ7vMf0UWbmhvV2+bbSmXzAJgFxgEkNGZMBS2bMq0yTVY5j3atcCC0D1WweUme0leuM2XbWlVlCkwwPyzmtGKrWqYj0DOEtaWvfnDW9GwkgGVdfVbq5DroNLR6tAdZjZEYnuP9o6CeTROQJAcuL4LZ5dnz6vh4fQBxcp4r0D0fbkkPbd1HkEE9G1sQ4aEuPKeA5K9q+jazdUD8LwJnAHnAfdijxWno0Qxoa0ANaAABoANAE+Lhsu8hyc8s/V0QkSrrcgQhCAEIQgBCEIAQhJKAVNc8DUpZVFcXjn1KgaQ1rHYA6MTnFoBcROQhzi3Q5tKVujWf1iD6oJzI0jQkH3gqFsXbTq76gLQAwgYgTmSTlHcJ8QqvaLQ2m5ziXkDq4jIxaNOAQ2Z7FY7qWnR2zSdahNQ9xyb/CG+aUuxYuZSEpJSEqiEoTZQls0MFOCYGnkllZrPC417oN4qPc3nBviVXOozqVrjj7J3r3pJyXNonMpjWRxkfBdXGFZGVX5KD0ma6XNaFWOuIBPNK05HK/uJdCl7NuC5gn2oHZ2Klq1CTKnbFrAsgah5nxhZb7tNdmlpO5c9fkrfZz51J8Sqa3dPAR4z36qZbt60iOxbRjkv2lJUORiJjKTAntPBMoPnUQV2U1MUG69mcBuKsOrXBxufhiKX9zTaDmGhmEweLnE5kq8lIUKVHISSlQQSpqWUAqEkolMFQklEpAqJSJEA5IklJKA4314KVN9R2jGl0c4Gg7Tp4qjtaZaxoJl0S483uJc8+Li4+K6by3MvoUB9t5rP/wAO3wuHnVdRHdiTS5Z51cit2uDUfSoDV7hPYNJ8sR8FsGtAAAyAyA5AaLLbv0+luqlU6Uxhb3nL/KHftrUSrhUqaSglISghKE1CDVlW5cBDVXVr2r9o5KdUJUcidVtYUc2skYm+XJAMpoOE9X+ieBOYHh8kGcAuNeour35ZKqvrqAeAHE6eaVuh5R7244Ktq1f9OPgFxr30nLz+QXBtTNYXLbeYpRpkjl+OKjbMrmlWLdA/4gyPdK6/SIVbfXOYI1BnuKnK9jkeh29SQpls+DAE92ap9gVekpMceLQY9xVnc7aoW7Zr1WUhwxHU9jRmfJdGN7bYZTvpf2r57FKWDr+lmwp+q6pUP3KZA834VC/400yYZa1XcpewHyErPLkx9jHizv09GeE0FZ3ZW91WqMVSzq02H7Qex5HaWZOjuBWhSmUvgrjZ5OSpiWVRFQiUSgCUIlIgFlEpEIBZQkSSgApJSyom1L7oaNSpEljSQPad9lvi6B4pGzrKnS3VxW4NItqf5tGTUPjWfUH6oJ9/cYGOPGIHech+OxMsLbo6bGTJaOs72nnN7vFxcfFRdoMNWpSoj7ThPYNJ8g8rKd6v6X+7Fp0du3m/rn9L1f4Q1WspoEZDQadyVaILKaSkJTCUAspVzxJUKQHNnRRK1ElRmXDmHXJTaVziGpC6EeEZtI6RC6dGQutSqBqZPJVG1NpACCf0eHjzSvY53G0drNboMR/h8Tx8Fl7+/LjmZ5AaDuCS8v5Peq41ROa5s89t8cdOpqxmUguVHNSdAlaCs2jo+sVEdRLipLuHuHFTMbbdnSVAXOywtaJcSTDWgd6LCt0TaW8NW2o06FIYX4es8wYkkw3tzElZC9JqBxe4ucc5Jkk9pKnV23VxU6StFKmDlTxAmDmTA1JgS4xrktnu7s+wq0z0luA/1fWecU6Yc5BU3KW62uceUx6tPL7bNaLYsMcCtgfRBSON1OtUYTJY12EtB4BxgEjtWOZScxxa8EOaSHA6gjIhYcksdHFZl2eubu7SD2BaSgRhHZl5Lyfdra2BwBW9r7Z6Ol0ggjKciYnKcvBa8XLJO/05efi1ey/Qsozfhh9nycn/AO+zOQPir/J4/bn+PL01CJWdbvgzkPNdW71U+MZ9uSf5HH7HRl6XsolVA3hZ+CE8beZ+CFXz4ey6as5RKrhtpn4IR9dU+33fNHy4ey6asZQSq766p8yl+t2c/cn8mPsdNTpVJvFWl1KlzcarvzaUYf8AuOpn9AqcNqM5+5UDrnpa1apwxCkz8yjIcfGq6r5BK5zXY5O7qXJu7VLpLipV4MGFvecv8o/jUe+r4WOPHQd5y/r4K03dLKdBoLgC7ru73aD9kNCWNk8qq7lISuH01ntN80fSm+03zCvqidOpK5vfGqabhvMeYTXVAeI80bGj8SFy6QcwlS2ancBEnTmVwY97vUGBvtHU9w4KTVa1oxPOnPQLIbwb6DNlI+K6c7J5TjNrXau2GUhAMlZK82vJknXgs/d7akmTJUL6bJ1XNllcm0ki+fdSQnuqCVSi4071YioDnKjStpzBJXcaw2J9w71X075ujZPd81oth7H6WelMBpE0hIcSRILyc4IPjnySuUxCDSpAGSHPM6ta4tEawQIUPezbjadOmGtgvqZlwIMBpHHtc1bq8uaVuG9I5rBoxkdZ3JrKY6zj2NBK889JuzK9ZlO6e006NN2BlJwHSAPz6WrGTZIADMyIEwSQOfvyZTfhUvT3nlXWd8SBiOpyHIDJX+6e91OncEuZiZOBp4gDIkd5z7oWIN7iYABBiCV0oVgzCBnn7hn8kd477lMp/D3212i6u7EOrTHq83/e7By568lUbcsmX4LaRHS0SQ132XH7VMu7/I95We2Vvj0zW0JFMkdZ4MEN4gcnHQHxVm7eSjQwUqbQMw1rW6QeK1ucs7uacWWOXZkGPLHZyCDBHIjgt7u/tBtWmab8w4Fp7iIXnV7fCpUqO5vcfNxU7Y+1jTcO9c0vTW+ePXi1dXY1Nri0mCOz35JG7Ip+0rWnRpXAD3taSG5k+yM8+6VyZStgP7Pw/DlneG29nHbryq27NYHev8gpB2e32vEfJPuRaey/9F1QR/GojxbwY+kDuquP+Z0I+DIuue3RuzWzk/3wn/Vn3v5fBV7ralhY8VLtoeRh61InMTmCCQmC3GPA24uR1cUxbkZmI9SU/wAfL0XXPa0dsz7x8wfimfVh9tVeB0OIua5wYpBo0CerrERKa1tQlobcu6+hNu2NCRJ6Qawj8fL0Oue1q/Z7+D/elFjU9v3p1DdO7e0ObdUSDzoVO4g/ldZkeCV26t6P7+2P6qqP/co/Hy9D5J7RrxtSlTdUJJwiYk5kaDxMDxVhsq4b0bWsM4WgHmTxJ7zJ8UbL2NWId0j2F7csDQRHKcROozB0VNfbKfTdjo5EHOnpB5t+XlyW2HHlxzwm5TKrTazy6GNzJz88h7sXmoJZcji73Jz6Veo7FRDHEZEueWcBEQ0zkOzVd2Wd77NP964/Gmp5pbZJ9Kx7RE6S5HF3kh17cjgT3wpT6d8PsNPdUb/MBRzXvRrRcR2PpEjzcsem/wAq3/Ti/atyOB/ZBXB+3LmNGn9EKW7aNyNbep50D/8ARRn7arDW3q5fcYfg4p6vsf6Q37x3QPqD92ELuN4KnG3q/ukKv2Gp6YveH0p1LkkNGBnATn4rM1d4CeK0l1uY1swBlxzhV1XdkcB8V3/LjbusujKKX6ynUynt2sBorA7t56JDu4fZV9eKejJHbt082j3lS7faQdqS74JG7BI+ypdHZpH2fcpuc+jmOTUbp3tMGXAB3AnOO7tWur0KdWC9pcRkHAva4DWMTCDHZMLz2yc5hGS2uydqHCAQuTPe9t5Oy22dbUaJLqdJjSci8Dru7DUMuPiUu3L+k63qsuBFNzCHGcwI1HaDBHaAujLqeAWU39u2upYIOesGEpS6XltK8bJAMgEwSIJE5GOCkCv5rnV2SO1RK1BzdCfFdOscvBY5ZY+Vxa3jmmRrzVls+6DHdJUMwcRJ7M1j27Qc3gud3f1HiM45Z5pfDbWn5MxjYWd9iznXPzzVpZOkhefWV89nB0dxWu2JtSSIBnlhJPlCz5eO4teHlmXZv9nbVpsBZXrU6LSMn1H4QY+yOZ+Sfd7a2c0AG8oP/NqA+JmOaq9rW95Sc3oaFOvLAXSWjCTwBJzyjgqCv9PxVibI/lmhrgK2TQ1pbNMT1Dmr4unp73/rk5rbn2aV+8Wz+Fej+0Pmubt6bMNcG3FLQgZ8SFk9p3186kym6ze1rIhzajsZwtLRicCZ181V3G0rgtpsfQrtFMOAIdUxHEZOI/a7FvOn2wu3ol1vdZYWBtzT6pE5wYE88uSi1d8bTpWkXDTDSJMQNCM4jmsvQ3uqNEGieA61J7nZNa3M8dF1G/DuNID9S9VqFqtAzem1xvP0mnDjOYaQSQAdDPBMpb0WoZh+lMDm+qQ3SDLDPZkqB+/5H2AP1Tkn/EOOA/duRqDT1TdT0h2b39F9Ipy5uLOQA8AYgCQAZGf6JPFah237Y6Vqf7S8Bp+kSOM97JUhnpLbx/8AGUxr+XtF3e0SRUp1aYqNynFk9uuB3ZrB4Hxms21tik8gNze4hsiPZkgkE4jpGnivIdob0C9/JNqupl2DrNaWnqlxgmRl1ueoC9l3NtsNCXeu4yXZFxhrW5kdxPissspOy5j9pGzrUspgRBOZ8f6QPBS2vUp9JM6LsXPce+2u3PI6ri+y4hxUjo0dEl0jaA+1dwd7v6rk+iYzVthXF1NTcDmSkdbHkfNCtjTCFHxq6mUrWOPgJOnYoFXYpOgB8eY7UIVW7dPRIj1NivzOH3j5qI6w7PhqhCSbHRuzCdVNobIBGgga5oQltKwZsqiMy0E84OXBSKNCkCAG8e3LzQhLRLajSpxp8VVba2XSfq0HzQhLLwJ5VH1FQz/JjLJcnbDo5/k26cuXehCwtreRHdsamRk0AEHQADvhdbfYNMCcLY7kIT6qdkWdtsVg4DtyCtLSxA0/BKEJybZ2r/Z1mCCuz9lNzy1QhehhjOlxZW7cLnYjXCICqrjdppAyGXzQhO4QTKo/+7LOQXCrus0oQn0w91zfum2OH47VwO51PMlojuCEKemDqrmzcikZ6jc+wKRbbiURqxpnsGqVCXTKfVXU7hW4IPRMyzGS0uz6QpANAyQhLpko6rVj0iCUiFoghCY5p4QhCNAwh3IJrjzQhTTcDHMoQhJT/9k="/>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8" descr="data:image/jpeg;base64,/9j/4AAQSkZJRgABAQAAAQABAAD/2wCEAAkGBhQSERQUEhQUFRUVFRcVFRUXFRQXFBQUFBUVFRUVFhQXHCYeFxkkGRUUHy8gJCcpLCwsFR4xNTAqNSYrLCkBCQoKDgwOGg8PGiwlHBwsLCwsLCksLCwsKSwsKSksLCwpLCksKSwsLCwsKSksLCwpKSkpLCwsLCkpLCksKSksLP/AABEIALcBEwMBIgACEQEDEQH/xAAcAAABBQEBAQAAAAAAAAAAAAAAAQIEBQYDBwj/xABIEAABAwIDBAYGBQkFCQAAAAABAAIRAwQSITEFBkFREyJhcYGRBzJSobHRFBVCYvAjcoKDkpOiweEzQ3Oy8QgWFyRTo7PCw//EABkBAAMBAQEAAAAAAAAAAAAAAAABAgMEBf/EACYRAQEAAgEEAgICAwEAAAAAAAABAhEDEiExURNBFCJhcTKBoUL/2gAMAwEAAhEDEQA/APYmroE0BPClRQnBNCcEyOCVNCcEyKE5NShAOQhCAEEoUTaj2ik7E4NEakgCeAk8zkgJIeOYVbvDvHRsqXS13QJgAauOsAd2aZZNIXz9vvtyuK9WyrVHOp0KtUUw4yWte/E3rHrFoaWwCcgBCM9yDHvWt3g9OFZzjTtabafsueMbnAjI+y3yKrN3fS3d0n9JWLrhjsoc7CGk5gggRGo04rCtrh1xTccmdUkfcaZiecADvUmwtQ6lWwtJcWY+zCwmTHEwFz33Ws09v2T6ZbWr67KlM8R1XYe+Dp2hbXZ21qVduKi9rx2HMd41C+WNn3FIvGMOYeJBBBnsOhzXouxnOp021GBtRv8A1Kb3Nc05aPb1mzOmhwiZAKm8txvc+iWdntqFmd1d5DVHR1Xtc8AEO9V7gfbp8HfeGR7NFpl0Y5TKbjKzQQhCoghCEAIQhACEIQAhCEAIQhACEIQAhCEBBaugTAnhSoqcCmpQUEcE5NCUKgdCVIEqCKlSJUALyL0p761KNM9G8Mc5zmUyBNQgS15Yf7tgMtLx1nODgCGgT63UeACToBJ7gvkjenbRurhz3Elo6tP7tJuTGgcMsz2krPP0vF716IN5Ppmz2h5mrQPQv5kAA03HvYQO9pXl/p0sBT2riGXTUKbz+c0vpH3U2qd/s/7SLbu5pzlUpB8dtN4aPdUKZ/tBVB9Otxx+jZ+NWpHwK0/8s/GTzUVcxny8grnYG1HUq0cMmEc26EeMz4qhc3MnshSrescU8cvx8FllOzWLLeG2ay5rdHmwPMRoBy8Mx4KXsLeOtbg9Do6A+dCJ4g/jVNpMBb1s3EzBPE81ot1tnsYXmq0uLxGHQZ6GOcwsMrNd2mMrf7r7bBDMTh1mB3WGbcyHBogwQRpnPuXoVleNcBBkESHDR3jzXiG2tpCm3o2tAwMOFwGZ0aNOMQO4BbTcW5uKNDo7p+IjDUpuBBxMdq3LiFPFej+izm3oyEyk+QCE9dzAIQhACEIQAhCEAIQhACEIQAhCEAIQhAQgnJgTgoUclCbKUJg8JwTAnBMjpSpkpwTI9CQJUBA3gP8AylxGvQ1Y/duXyBcug/j8f6L7G2g0GlUDvVLHT3YTPuXxxtBsOI5D35z8Fnf8lzw9c9D9naWtAXla4Y2pcONBjXENwYXiWic3OJDHE6AEcyVQenyoRtNk6fRqceFSsD71kNkO6Sm+idf7Sj/iNb+UYPzqY8XU2BaHeraJvrG1uTDqtvNrcEiSWu69vUP50VQT7QPNazvNM752w9OpKnU7jCMtfh+P5rjQ2carsNMdc+qz2z7Lfvchx4Z5Jlu0kx4LPLFeNW1nUOKRPfx7+9XtvtKo0RjdHaSR5KJsywhoyVlTsi4wBK4s8pXbhx3yrbp76rtXO5D5Bbvdu4qO6JmnRtwxniM9IS7t0dl90c1G2BsN7Hh4ZJGkjIGcittsvZMXEtzdLSewBpaI7M3ftLPq32GWMndu7CkWsaDwaB5KSuNrVBaNQeRyK7L0sfDhoQhCoghCEAIQhACEIQAhCEAIQhACEIQEEJyYCnKFiU5pTE4IJ0CcmApwVEVKEJEA4FOC4vrBup+a4G8J0yHvVSbJlPTHvA612a4MMOruFGfZY4E1D+y0t/SXzVeukk8yZ8TP819e3OzGVmkVJIIg55HwORXk2+PoFMPq2FSTmfo74HhTqDLuDh4qcse+zl7aeKUqxY5jmmHNOJpGocHSD7gtdsu6Y2r1obbXrDTqezScSCSP8KtgePuEc1lL7Z9Sk5zajHNc0kOBBBaeIIOhU7YtwHg273NaHkFjnGGsqjJpJ4NcCWk9oP2U4VRto0H0armOlr2PLXCc2vYYMHvGRV2yo2vVZWIGKo38pyNZhh7o+9k7vcVG3vqsdUpkPbUqCk1ld7c2PqU+qHNPE4AwE8S2eK5bvuJcByJPuAU8l/Wq45+8bS2tJ4Jad4aD/sz94wp+yXZhaq43OZe0w0tAPtRmPFeZjN16md6YqLbe26FSlTdTpOZVjNmoBMSCDmvWdj2DW0wYBcRm6BJ5Z8uxYLYXo8ZY3VFxdjZpBHquOnevTl2cWHfdcPLlNTRA1KhC6XOEIQgBCEIAQhCAEIQgBCEIAQhCAEIQgK8JU0JyzaCU4FMTgmToCnArmE8FMj5US8uoybrx+SddXWAdp0H81XtdlJVSApfxKTplHdVkqM+4mQOfuWhL7Z9zKmPJDhyOSpLF+HMmFb0bgEcSO4pVFY70hbgM2hSc+m1rblggHICoB9h5+B4dy+cL3Yz6b3NLSHNJa5jhDmkGCCOa+wa4jrj9IdnPwXmnpf3SY5rb6mAHS1lb7wMNY/vBhvcRyWOfb9o0w7/rXghs3wThMDM5cOa0Ow9mYIcYM8RpHCFY29IBSLKkGk0x6oAc3sDi6W90jLvjguXPluU07OPimOW1jZ18JC9I3Z200UyScmj4BebUxnA4pd3ri5rXD6NOliMOhoqMbLBkSC8gYo4LHj3LuOjl1ZpvtnekW3eXOqPww/qsMS5sx1eOLjC39jesrU21KZxNcJBWK3S9GtBlPHdUGuquJOF5a8U2g9UDCcJPGc9VuKFBrGhrGhrWiA0AAAcgBou7jmX28/luF/xdEIQtWIQhCAEIQgBCEIAQhCAEIQgBCJSEoAlCbKEBBBSpgTlm0KlhAShBFCKlWB8E19UBV9xdZ9quY7IjnZy7X4KPc1UYlDrPl0LTwD31IaSo1lmfFM2hWgAJ9hk0HvPy/kp33V9Lyi0Ye0fjJTdnVsyDoVW28nIZ+Kl2rTMhX9MqtHN1HA+5ZzebZ7q1hcUNXhpLe00yKjR44Y8VpDmFzfTzJ7vMf0UWbmhvV2+bbSmXzAJgFxgEkNGZMBS2bMq0yTVY5j3atcCC0D1WweUme0leuM2XbWlVlCkwwPyzmtGKrWqYj0DOEtaWvfnDW9GwkgGVdfVbq5DroNLR6tAdZjZEYnuP9o6CeTROQJAcuL4LZ5dnz6vh4fQBxcp4r0D0fbkkPbd1HkEE9G1sQ4aEuPKeA5K9q+jazdUD8LwJnAHnAfdijxWno0Qxoa0ANaAABoANAE+Lhsu8hyc8s/V0QkSrrcgQhCAEIQgBCEIAQhJKAVNc8DUpZVFcXjn1KgaQ1rHYA6MTnFoBcROQhzi3Q5tKVujWf1iD6oJzI0jQkH3gqFsXbTq76gLQAwgYgTmSTlHcJ8QqvaLQ2m5ziXkDq4jIxaNOAQ2Z7FY7qWnR2zSdahNQ9xyb/CG+aUuxYuZSEpJSEqiEoTZQls0MFOCYGnkllZrPC417oN4qPc3nBviVXOozqVrjj7J3r3pJyXNonMpjWRxkfBdXGFZGVX5KD0ma6XNaFWOuIBPNK05HK/uJdCl7NuC5gn2oHZ2Klq1CTKnbFrAsgah5nxhZb7tNdmlpO5c9fkrfZz51J8Sqa3dPAR4z36qZbt60iOxbRjkv2lJUORiJjKTAntPBMoPnUQV2U1MUG69mcBuKsOrXBxufhiKX9zTaDmGhmEweLnE5kq8lIUKVHISSlQQSpqWUAqEkolMFQklEpAqJSJEA5IklJKA4314KVN9R2jGl0c4Gg7Tp4qjtaZaxoJl0S483uJc8+Li4+K6by3MvoUB9t5rP/wAO3wuHnVdRHdiTS5Z51cit2uDUfSoDV7hPYNJ8sR8FsGtAAAyAyA5AaLLbv0+luqlU6Uxhb3nL/KHftrUSrhUqaSglISghKE1CDVlW5cBDVXVr2r9o5KdUJUcidVtYUc2skYm+XJAMpoOE9X+ieBOYHh8kGcAuNeour35ZKqvrqAeAHE6eaVuh5R7244Ktq1f9OPgFxr30nLz+QXBtTNYXLbeYpRpkjl+OKjbMrmlWLdA/4gyPdK6/SIVbfXOYI1BnuKnK9jkeh29SQpls+DAE92ap9gVekpMceLQY9xVnc7aoW7Zr1WUhwxHU9jRmfJdGN7bYZTvpf2r57FKWDr+lmwp+q6pUP3KZA834VC/400yYZa1XcpewHyErPLkx9jHizv09GeE0FZ3ZW91WqMVSzq02H7Qex5HaWZOjuBWhSmUvgrjZ5OSpiWVRFQiUSgCUIlIgFlEpEIBZQkSSgApJSyom1L7oaNSpEljSQPad9lvi6B4pGzrKnS3VxW4NItqf5tGTUPjWfUH6oJ9/cYGOPGIHech+OxMsLbo6bGTJaOs72nnN7vFxcfFRdoMNWpSoj7ThPYNJ8g8rKd6v6X+7Fp0du3m/rn9L1f4Q1WspoEZDQadyVaILKaSkJTCUAspVzxJUKQHNnRRK1ElRmXDmHXJTaVziGpC6EeEZtI6RC6dGQutSqBqZPJVG1NpACCf0eHjzSvY53G0drNboMR/h8Tx8Fl7+/LjmZ5AaDuCS8v5Peq41ROa5s89t8cdOpqxmUguVHNSdAlaCs2jo+sVEdRLipLuHuHFTMbbdnSVAXOywtaJcSTDWgd6LCt0TaW8NW2o06FIYX4es8wYkkw3tzElZC9JqBxe4ucc5Jkk9pKnV23VxU6StFKmDlTxAmDmTA1JgS4xrktnu7s+wq0z0luA/1fWecU6Yc5BU3KW62uceUx6tPL7bNaLYsMcCtgfRBSON1OtUYTJY12EtB4BxgEjtWOZScxxa8EOaSHA6gjIhYcksdHFZl2eubu7SD2BaSgRhHZl5Lyfdra2BwBW9r7Z6Ol0ggjKciYnKcvBa8XLJO/05efi1ey/Qsozfhh9nycn/AO+zOQPir/J4/bn+PL01CJWdbvgzkPNdW71U+MZ9uSf5HH7HRl6XsolVA3hZ+CE8beZ+CFXz4ey6as5RKrhtpn4IR9dU+33fNHy4ey6asZQSq766p8yl+t2c/cn8mPsdNTpVJvFWl1KlzcarvzaUYf8AuOpn9AqcNqM5+5UDrnpa1apwxCkz8yjIcfGq6r5BK5zXY5O7qXJu7VLpLipV4MGFvecv8o/jUe+r4WOPHQd5y/r4K03dLKdBoLgC7ru73aD9kNCWNk8qq7lISuH01ntN80fSm+03zCvqidOpK5vfGqabhvMeYTXVAeI80bGj8SFy6QcwlS2ancBEnTmVwY97vUGBvtHU9w4KTVa1oxPOnPQLIbwb6DNlI+K6c7J5TjNrXau2GUhAMlZK82vJknXgs/d7akmTJUL6bJ1XNllcm0ki+fdSQnuqCVSi4071YioDnKjStpzBJXcaw2J9w71X075ujZPd81oth7H6WelMBpE0hIcSRILyc4IPjnySuUxCDSpAGSHPM6ta4tEawQIUPezbjadOmGtgvqZlwIMBpHHtc1bq8uaVuG9I5rBoxkdZ3JrKY6zj2NBK889JuzK9ZlO6e006NN2BlJwHSAPz6WrGTZIADMyIEwSQOfvyZTfhUvT3nlXWd8SBiOpyHIDJX+6e91OncEuZiZOBp4gDIkd5z7oWIN7iYABBiCV0oVgzCBnn7hn8kd477lMp/D3212i6u7EOrTHq83/e7By568lUbcsmX4LaRHS0SQ132XH7VMu7/I95We2Vvj0zW0JFMkdZ4MEN4gcnHQHxVm7eSjQwUqbQMw1rW6QeK1ucs7uacWWOXZkGPLHZyCDBHIjgt7u/tBtWmab8w4Fp7iIXnV7fCpUqO5vcfNxU7Y+1jTcO9c0vTW+ePXi1dXY1Nri0mCOz35JG7Ip+0rWnRpXAD3taSG5k+yM8+6VyZStgP7Pw/DlneG29nHbryq27NYHev8gpB2e32vEfJPuRaey/9F1QR/GojxbwY+kDuquP+Z0I+DIuue3RuzWzk/3wn/Vn3v5fBV7ralhY8VLtoeRh61InMTmCCQmC3GPA24uR1cUxbkZmI9SU/wAfL0XXPa0dsz7x8wfimfVh9tVeB0OIua5wYpBo0CerrERKa1tQlobcu6+hNu2NCRJ6Qawj8fL0Oue1q/Z7+D/elFjU9v3p1DdO7e0ObdUSDzoVO4g/ldZkeCV26t6P7+2P6qqP/co/Hy9D5J7RrxtSlTdUJJwiYk5kaDxMDxVhsq4b0bWsM4WgHmTxJ7zJ8UbL2NWId0j2F7csDQRHKcROozB0VNfbKfTdjo5EHOnpB5t+XlyW2HHlxzwm5TKrTazy6GNzJz88h7sXmoJZcji73Jz6Veo7FRDHEZEueWcBEQ0zkOzVd2Wd77NP964/Gmp5pbZJ9Kx7RE6S5HF3kh17cjgT3wpT6d8PsNPdUb/MBRzXvRrRcR2PpEjzcsem/wAq3/Ti/atyOB/ZBXB+3LmNGn9EKW7aNyNbep50D/8ARRn7arDW3q5fcYfg4p6vsf6Q37x3QPqD92ELuN4KnG3q/ukKv2Gp6YveH0p1LkkNGBnATn4rM1d4CeK0l1uY1swBlxzhV1XdkcB8V3/LjbusujKKX6ynUynt2sBorA7t56JDu4fZV9eKejJHbt082j3lS7faQdqS74JG7BI+ypdHZpH2fcpuc+jmOTUbp3tMGXAB3AnOO7tWur0KdWC9pcRkHAva4DWMTCDHZMLz2yc5hGS2uydqHCAQuTPe9t5Oy22dbUaJLqdJjSci8Dru7DUMuPiUu3L+k63qsuBFNzCHGcwI1HaDBHaAujLqeAWU39u2upYIOesGEpS6XltK8bJAMgEwSIJE5GOCkCv5rnV2SO1RK1BzdCfFdOscvBY5ZY+Vxa3jmmRrzVls+6DHdJUMwcRJ7M1j27Qc3gud3f1HiM45Z5pfDbWn5MxjYWd9iznXPzzVpZOkhefWV89nB0dxWu2JtSSIBnlhJPlCz5eO4teHlmXZv9nbVpsBZXrU6LSMn1H4QY+yOZ+Sfd7a2c0AG8oP/NqA+JmOaq9rW95Sc3oaFOvLAXSWjCTwBJzyjgqCv9PxVibI/lmhrgK2TQ1pbNMT1Dmr4unp73/rk5rbn2aV+8Wz+Fej+0Pmubt6bMNcG3FLQgZ8SFk9p3186kym6ze1rIhzajsZwtLRicCZ181V3G0rgtpsfQrtFMOAIdUxHEZOI/a7FvOn2wu3ol1vdZYWBtzT6pE5wYE88uSi1d8bTpWkXDTDSJMQNCM4jmsvQ3uqNEGieA61J7nZNa3M8dF1G/DuNID9S9VqFqtAzem1xvP0mnDjOYaQSQAdDPBMpb0WoZh+lMDm+qQ3SDLDPZkqB+/5H2AP1Tkn/EOOA/duRqDT1TdT0h2b39F9Ipy5uLOQA8AYgCQAZGf6JPFah237Y6Vqf7S8Bp+kSOM97JUhnpLbx/8AGUxr+XtF3e0SRUp1aYqNynFk9uuB3ZrB4Hxms21tik8gNze4hsiPZkgkE4jpGnivIdob0C9/JNqupl2DrNaWnqlxgmRl1ueoC9l3NtsNCXeu4yXZFxhrW5kdxPissspOy5j9pGzrUspgRBOZ8f6QPBS2vUp9JM6LsXPce+2u3PI6ri+y4hxUjo0dEl0jaA+1dwd7v6rk+iYzVthXF1NTcDmSkdbHkfNCtjTCFHxq6mUrWOPgJOnYoFXYpOgB8eY7UIVW7dPRIj1NivzOH3j5qI6w7PhqhCSbHRuzCdVNobIBGgga5oQltKwZsqiMy0E84OXBSKNCkCAG8e3LzQhLRLajSpxp8VVba2XSfq0HzQhLLwJ5VH1FQz/JjLJcnbDo5/k26cuXehCwtreRHdsamRk0AEHQADvhdbfYNMCcLY7kIT6qdkWdtsVg4DtyCtLSxA0/BKEJybZ2r/Z1mCCuz9lNzy1QhehhjOlxZW7cLnYjXCICqrjdppAyGXzQhO4QTKo/+7LOQXCrus0oQn0w91zfum2OH47VwO51PMlojuCEKemDqrmzcikZ6jc+wKRbbiURqxpnsGqVCXTKfVXU7hW4IPRMyzGS0uz6QpANAyQhLpko6rVj0iCUiFoghCY5p4QhCNAwh3IJrjzQhTTcDHMoQhJT/9k="/>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226" name="Picture 10" descr="https://encrypted-tbn2.gstatic.com/images?q=tbn:ANd9GcSe9FxWXrQGY4IWF_Ii2EoNbCO9mCl_JMdYjG05diHRqaisUw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4724400"/>
            <a:ext cx="2090831" cy="172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02633"/>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253</TotalTime>
  <Words>1409</Words>
  <Application>Microsoft Macintosh PowerPoint</Application>
  <PresentationFormat>On-screen Show (4:3)</PresentationFormat>
  <Paragraphs>109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Urban Pop</vt:lpstr>
      <vt:lpstr>The Study of Psychology</vt:lpstr>
      <vt:lpstr>Requirements</vt:lpstr>
      <vt:lpstr>Psychological Research</vt:lpstr>
      <vt:lpstr>Pseudopsychologies</vt:lpstr>
      <vt:lpstr>Careers in Psychology</vt:lpstr>
      <vt:lpstr>Research Methods in Psychology </vt:lpstr>
      <vt:lpstr>Research Methods in Psychology</vt:lpstr>
      <vt:lpstr>Observation and Bias </vt:lpstr>
      <vt:lpstr>Confirmation Bias</vt:lpstr>
      <vt:lpstr>Participant Bias</vt:lpstr>
      <vt:lpstr>Participant Bias</vt:lpstr>
      <vt:lpstr>Variables – Independent vs. Dependent</vt:lpstr>
      <vt:lpstr>Case Studies </vt:lpstr>
      <vt:lpstr>Case Studies</vt:lpstr>
      <vt:lpstr>Problems with case studies: </vt:lpstr>
      <vt:lpstr>Correlation </vt:lpstr>
      <vt:lpstr>Correlation </vt:lpstr>
      <vt:lpstr>   Correlation vs. causation</vt:lpstr>
      <vt:lpstr>Surveys </vt:lpstr>
      <vt:lpstr>Surveys</vt:lpstr>
      <vt:lpstr>More problems with surveys: </vt:lpstr>
      <vt:lpstr>Surveys</vt:lpstr>
      <vt:lpstr>Longitudinal Study</vt:lpstr>
      <vt:lpstr>Longitudinal Study</vt:lpstr>
      <vt:lpstr>Cross-Sectional Study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Windows User</dc:creator>
  <cp:lastModifiedBy>Spencer Baines</cp:lastModifiedBy>
  <cp:revision>18</cp:revision>
  <dcterms:created xsi:type="dcterms:W3CDTF">2012-09-12T16:32:06Z</dcterms:created>
  <dcterms:modified xsi:type="dcterms:W3CDTF">2015-09-23T18:19:44Z</dcterms:modified>
</cp:coreProperties>
</file>