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71" r:id="rId4"/>
    <p:sldId id="258" r:id="rId5"/>
    <p:sldId id="259" r:id="rId6"/>
    <p:sldId id="260" r:id="rId7"/>
    <p:sldId id="262" r:id="rId8"/>
    <p:sldId id="264" r:id="rId9"/>
    <p:sldId id="265" r:id="rId10"/>
    <p:sldId id="266" r:id="rId11"/>
    <p:sldId id="272"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648" y="3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0B79C-B356-4DD4-A7FF-7813DD15497E}" type="datetimeFigureOut">
              <a:rPr lang="en-US" smtClean="0"/>
              <a:t>2016-11-16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DC071-C1CD-481B-8DC2-C3ADA51356AA}" type="slidenum">
              <a:rPr lang="en-US" smtClean="0"/>
              <a:t>‹#›</a:t>
            </a:fld>
            <a:endParaRPr lang="en-US"/>
          </a:p>
        </p:txBody>
      </p:sp>
    </p:spTree>
    <p:extLst>
      <p:ext uri="{BB962C8B-B14F-4D97-AF65-F5344CB8AC3E}">
        <p14:creationId xmlns:p14="http://schemas.microsoft.com/office/powerpoint/2010/main" val="3610061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DC071-C1CD-481B-8DC2-C3ADA51356AA}" type="slidenum">
              <a:rPr lang="en-US" smtClean="0"/>
              <a:t>8</a:t>
            </a:fld>
            <a:endParaRPr lang="en-US"/>
          </a:p>
        </p:txBody>
      </p:sp>
    </p:spTree>
    <p:extLst>
      <p:ext uri="{BB962C8B-B14F-4D97-AF65-F5344CB8AC3E}">
        <p14:creationId xmlns:p14="http://schemas.microsoft.com/office/powerpoint/2010/main" val="399610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0B0C902-0756-4470-97BF-75A988CE59A6}" type="datetimeFigureOut">
              <a:rPr lang="en-CA" smtClean="0"/>
              <a:t>2016-11-16</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EB829FAB-9CA5-4B2F-95FC-E8C04C70AFF2}" type="slidenum">
              <a:rPr lang="en-CA" smtClean="0"/>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B0C902-0756-4470-97BF-75A988CE59A6}" type="datetimeFigureOut">
              <a:rPr lang="en-CA" smtClean="0"/>
              <a:t>2016-11-16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EB829FAB-9CA5-4B2F-95FC-E8C04C70AFF2}"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B0C902-0756-4470-97BF-75A988CE59A6}" type="datetimeFigureOut">
              <a:rPr lang="en-CA" smtClean="0"/>
              <a:t>2016-11-16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EB829FAB-9CA5-4B2F-95FC-E8C04C70AFF2}"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B0C902-0756-4470-97BF-75A988CE59A6}" type="datetimeFigureOut">
              <a:rPr lang="en-CA" smtClean="0"/>
              <a:t>2016-11-16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EB829FAB-9CA5-4B2F-95FC-E8C04C70AFF2}"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B0C902-0756-4470-97BF-75A988CE59A6}" type="datetimeFigureOut">
              <a:rPr lang="en-CA" smtClean="0"/>
              <a:t>2016-11-16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EB829FAB-9CA5-4B2F-95FC-E8C04C70AFF2}" type="slidenum">
              <a:rPr lang="en-CA" smtClean="0"/>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B0C902-0756-4470-97BF-75A988CE59A6}" type="datetimeFigureOut">
              <a:rPr lang="en-CA" smtClean="0"/>
              <a:t>2016-11-16</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EB829FAB-9CA5-4B2F-95FC-E8C04C70AFF2}"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B0C902-0756-4470-97BF-75A988CE59A6}" type="datetimeFigureOut">
              <a:rPr lang="en-CA" smtClean="0"/>
              <a:t>2016-11-16</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EB829FAB-9CA5-4B2F-95FC-E8C04C70AFF2}"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0B0C902-0756-4470-97BF-75A988CE59A6}" type="datetimeFigureOut">
              <a:rPr lang="en-CA" smtClean="0"/>
              <a:t>2016-11-16</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EB829FAB-9CA5-4B2F-95FC-E8C04C70AFF2}"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0B0C902-0756-4470-97BF-75A988CE59A6}" type="datetimeFigureOut">
              <a:rPr lang="en-CA" smtClean="0"/>
              <a:t>2016-11-16</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EB829FAB-9CA5-4B2F-95FC-E8C04C70AFF2}" type="slidenum">
              <a:rPr lang="en-CA" smtClean="0"/>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B0C902-0756-4470-97BF-75A988CE59A6}" type="datetimeFigureOut">
              <a:rPr lang="en-CA" smtClean="0"/>
              <a:t>2016-11-16</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EB829FAB-9CA5-4B2F-95FC-E8C04C70AFF2}"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0B0C902-0756-4470-97BF-75A988CE59A6}" type="datetimeFigureOut">
              <a:rPr lang="en-CA" smtClean="0"/>
              <a:t>2016-11-16</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EB829FAB-9CA5-4B2F-95FC-E8C04C70AFF2}" type="slidenum">
              <a:rPr lang="en-CA" smtClean="0"/>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0B0C902-0756-4470-97BF-75A988CE59A6}" type="datetimeFigureOut">
              <a:rPr lang="en-CA" smtClean="0"/>
              <a:t>2016-11-16</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B829FAB-9CA5-4B2F-95FC-E8C04C70AFF2}" type="slidenum">
              <a:rPr lang="en-CA" smtClean="0"/>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Schizophrenia </a:t>
            </a:r>
            <a:r>
              <a:rPr lang="en-CA" smtClean="0"/>
              <a:t>&amp; Psychosis</a:t>
            </a:r>
            <a:endParaRPr lang="en-CA" dirty="0"/>
          </a:p>
        </p:txBody>
      </p:sp>
      <p:sp>
        <p:nvSpPr>
          <p:cNvPr id="3" name="Subtitle 2"/>
          <p:cNvSpPr>
            <a:spLocks noGrp="1"/>
          </p:cNvSpPr>
          <p:nvPr>
            <p:ph type="subTitle" idx="1"/>
          </p:nvPr>
        </p:nvSpPr>
        <p:spPr/>
        <p:txBody>
          <a:bodyPr/>
          <a:lstStyle/>
          <a:p>
            <a:endParaRPr lang="en-CA" dirty="0"/>
          </a:p>
        </p:txBody>
      </p:sp>
      <p:pic>
        <p:nvPicPr>
          <p:cNvPr id="1026" name="Picture 2" descr="http://www.shannonrose.com/blog/wp-content/uploads/2009/07/psychos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844824"/>
            <a:ext cx="6143625"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552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Disorganized Behavior</a:t>
            </a:r>
            <a:endParaRPr lang="en-CA" dirty="0"/>
          </a:p>
        </p:txBody>
      </p:sp>
      <p:sp>
        <p:nvSpPr>
          <p:cNvPr id="3" name="Content Placeholder 2"/>
          <p:cNvSpPr>
            <a:spLocks noGrp="1"/>
          </p:cNvSpPr>
          <p:nvPr>
            <p:ph idx="1"/>
          </p:nvPr>
        </p:nvSpPr>
        <p:spPr>
          <a:xfrm>
            <a:off x="1435608" y="1447800"/>
            <a:ext cx="7498080" cy="4141440"/>
          </a:xfrm>
        </p:spPr>
        <p:txBody>
          <a:bodyPr>
            <a:normAutofit/>
          </a:bodyPr>
          <a:lstStyle/>
          <a:p>
            <a:r>
              <a:rPr lang="en-CA" sz="2600" b="1" dirty="0"/>
              <a:t>Disorganized behavior: </a:t>
            </a:r>
            <a:r>
              <a:rPr lang="en-CA" sz="2600" dirty="0"/>
              <a:t>Schizophrenia </a:t>
            </a:r>
            <a:r>
              <a:rPr lang="en-CA" sz="2600" dirty="0" smtClean="0"/>
              <a:t>causes impairments </a:t>
            </a:r>
            <a:r>
              <a:rPr lang="en-CA" sz="2600" dirty="0"/>
              <a:t>in a person’s ability to take care of him or herself, work, and interact with others. Disorganized behavior appears as:</a:t>
            </a:r>
          </a:p>
          <a:p>
            <a:pPr marL="82296" indent="0">
              <a:buNone/>
            </a:pPr>
            <a:r>
              <a:rPr lang="en-CA" sz="2600" dirty="0"/>
              <a:t>* A decline in overall daily functioning</a:t>
            </a:r>
          </a:p>
          <a:p>
            <a:pPr marL="82296" indent="0">
              <a:buNone/>
            </a:pPr>
            <a:r>
              <a:rPr lang="en-CA" sz="2600" dirty="0"/>
              <a:t>* Unpredictable or inappropriate emotional responses</a:t>
            </a:r>
          </a:p>
          <a:p>
            <a:pPr marL="82296" indent="0">
              <a:buNone/>
            </a:pPr>
            <a:r>
              <a:rPr lang="en-CA" sz="2600" dirty="0"/>
              <a:t>* Behaviors that appear bizarre and have no purpose</a:t>
            </a:r>
          </a:p>
          <a:p>
            <a:pPr marL="82296" indent="0">
              <a:buNone/>
            </a:pPr>
            <a:r>
              <a:rPr lang="en-CA" sz="2600" dirty="0"/>
              <a:t>* Lack of inhibition and impulse control</a:t>
            </a:r>
          </a:p>
          <a:p>
            <a:endParaRPr lang="en-CA" dirty="0"/>
          </a:p>
        </p:txBody>
      </p:sp>
      <p:sp>
        <p:nvSpPr>
          <p:cNvPr id="4" name="TextBox 3"/>
          <p:cNvSpPr txBox="1"/>
          <p:nvPr/>
        </p:nvSpPr>
        <p:spPr>
          <a:xfrm>
            <a:off x="2195736" y="5445224"/>
            <a:ext cx="5224700" cy="369332"/>
          </a:xfrm>
          <a:prstGeom prst="rect">
            <a:avLst/>
          </a:prstGeom>
          <a:noFill/>
        </p:spPr>
        <p:txBody>
          <a:bodyPr wrap="none" rtlCol="0">
            <a:spAutoFit/>
          </a:bodyPr>
          <a:lstStyle/>
          <a:p>
            <a:r>
              <a:rPr lang="en-US" dirty="0" smtClean="0"/>
              <a:t>What might an inappropriate emotional response be? </a:t>
            </a:r>
            <a:endParaRPr lang="en-US" dirty="0"/>
          </a:p>
        </p:txBody>
      </p:sp>
      <p:sp>
        <p:nvSpPr>
          <p:cNvPr id="5" name="TextBox 4"/>
          <p:cNvSpPr txBox="1"/>
          <p:nvPr/>
        </p:nvSpPr>
        <p:spPr>
          <a:xfrm>
            <a:off x="1807585" y="5814556"/>
            <a:ext cx="6086603" cy="369332"/>
          </a:xfrm>
          <a:prstGeom prst="rect">
            <a:avLst/>
          </a:prstGeom>
          <a:noFill/>
        </p:spPr>
        <p:txBody>
          <a:bodyPr wrap="none" rtlCol="0">
            <a:spAutoFit/>
          </a:bodyPr>
          <a:lstStyle/>
          <a:p>
            <a:r>
              <a:rPr lang="en-US" dirty="0" smtClean="0"/>
              <a:t>How might someone with impulse control issue be dangerous? </a:t>
            </a:r>
            <a:endParaRPr lang="en-US" dirty="0"/>
          </a:p>
        </p:txBody>
      </p:sp>
    </p:spTree>
    <p:extLst>
      <p:ext uri="{BB962C8B-B14F-4D97-AF65-F5344CB8AC3E}">
        <p14:creationId xmlns:p14="http://schemas.microsoft.com/office/powerpoint/2010/main" val="2604515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Catatonic Movement</a:t>
            </a:r>
            <a:endParaRPr lang="en-US" dirty="0"/>
          </a:p>
        </p:txBody>
      </p:sp>
      <p:sp>
        <p:nvSpPr>
          <p:cNvPr id="3" name="Content Placeholder 2"/>
          <p:cNvSpPr>
            <a:spLocks noGrp="1"/>
          </p:cNvSpPr>
          <p:nvPr>
            <p:ph idx="1"/>
          </p:nvPr>
        </p:nvSpPr>
        <p:spPr/>
        <p:txBody>
          <a:bodyPr/>
          <a:lstStyle/>
          <a:p>
            <a:r>
              <a:rPr lang="en-US" dirty="0" smtClean="0"/>
              <a:t>Disturbances in peoples movement</a:t>
            </a:r>
          </a:p>
          <a:p>
            <a:r>
              <a:rPr lang="en-US" dirty="0" smtClean="0"/>
              <a:t>Can show as a dramatic reduction in activity – to the point of voluntary movement totally stopping (</a:t>
            </a:r>
            <a:r>
              <a:rPr lang="en-US" dirty="0" smtClean="0">
                <a:solidFill>
                  <a:srgbClr val="FF0000"/>
                </a:solidFill>
              </a:rPr>
              <a:t>catatonic stupor</a:t>
            </a:r>
            <a:r>
              <a:rPr lang="en-US" dirty="0" smtClean="0"/>
              <a:t>)</a:t>
            </a:r>
          </a:p>
          <a:p>
            <a:r>
              <a:rPr lang="en-US" dirty="0" smtClean="0"/>
              <a:t>OR dramatically increased movement (</a:t>
            </a:r>
            <a:r>
              <a:rPr lang="en-US" dirty="0" smtClean="0">
                <a:solidFill>
                  <a:srgbClr val="FF0000"/>
                </a:solidFill>
              </a:rPr>
              <a:t>catatonic excitement</a:t>
            </a:r>
            <a:r>
              <a:rPr lang="en-US" dirty="0" smtClean="0"/>
              <a:t>)</a:t>
            </a:r>
          </a:p>
          <a:p>
            <a:endParaRPr lang="en-US" dirty="0"/>
          </a:p>
        </p:txBody>
      </p:sp>
    </p:spTree>
    <p:extLst>
      <p:ext uri="{BB962C8B-B14F-4D97-AF65-F5344CB8AC3E}">
        <p14:creationId xmlns:p14="http://schemas.microsoft.com/office/powerpoint/2010/main" val="3352667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5) Negative </a:t>
            </a:r>
            <a:r>
              <a:rPr lang="en-CA" dirty="0" smtClean="0"/>
              <a:t>Symptoms</a:t>
            </a:r>
            <a:endParaRPr lang="en-CA" dirty="0"/>
          </a:p>
        </p:txBody>
      </p:sp>
      <p:sp>
        <p:nvSpPr>
          <p:cNvPr id="3" name="Content Placeholder 2"/>
          <p:cNvSpPr>
            <a:spLocks noGrp="1"/>
          </p:cNvSpPr>
          <p:nvPr>
            <p:ph idx="1"/>
          </p:nvPr>
        </p:nvSpPr>
        <p:spPr>
          <a:xfrm>
            <a:off x="1435608" y="1447800"/>
            <a:ext cx="7498080" cy="2557264"/>
          </a:xfrm>
        </p:spPr>
        <p:txBody>
          <a:bodyPr>
            <a:normAutofit fontScale="85000" lnSpcReduction="20000"/>
          </a:bodyPr>
          <a:lstStyle/>
          <a:p>
            <a:r>
              <a:rPr lang="en-CA" dirty="0" smtClean="0"/>
              <a:t>The </a:t>
            </a:r>
            <a:r>
              <a:rPr lang="en-CA" dirty="0"/>
              <a:t>so-called “negative” symptoms of schizophrenia refer to the absence of normal behaviors found in healthy individuals. Common negative symptoms of schizophrenia include:</a:t>
            </a:r>
          </a:p>
          <a:p>
            <a:r>
              <a:rPr lang="en-CA" b="1" dirty="0"/>
              <a:t>Lack of emotional expression </a:t>
            </a:r>
            <a:r>
              <a:rPr lang="en-CA" dirty="0"/>
              <a:t>–Inexpressive face, including a flat voice, lack of eye contact, and blank or restricted facial expressions.</a:t>
            </a:r>
          </a:p>
          <a:p>
            <a:endParaRPr lang="en-CA" dirty="0"/>
          </a:p>
        </p:txBody>
      </p:sp>
      <p:pic>
        <p:nvPicPr>
          <p:cNvPr id="6146" name="Picture 2" descr="http://static-img-cf-1.hgcdn.net/Media/MHG_058Schizophrenia_Symptoms640x4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077072"/>
            <a:ext cx="3359696" cy="2519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60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Negative Symptoms</a:t>
            </a:r>
            <a:endParaRPr lang="en-CA" dirty="0"/>
          </a:p>
        </p:txBody>
      </p:sp>
      <p:sp>
        <p:nvSpPr>
          <p:cNvPr id="3" name="Content Placeholder 2"/>
          <p:cNvSpPr>
            <a:spLocks noGrp="1"/>
          </p:cNvSpPr>
          <p:nvPr>
            <p:ph idx="1"/>
          </p:nvPr>
        </p:nvSpPr>
        <p:spPr>
          <a:xfrm>
            <a:off x="1435608" y="1447800"/>
            <a:ext cx="7498080" cy="3133328"/>
          </a:xfrm>
        </p:spPr>
        <p:txBody>
          <a:bodyPr>
            <a:normAutofit fontScale="77500" lnSpcReduction="20000"/>
          </a:bodyPr>
          <a:lstStyle/>
          <a:p>
            <a:r>
              <a:rPr lang="en-CA" b="1" dirty="0"/>
              <a:t>Lack of interest or enthusiasm </a:t>
            </a:r>
            <a:r>
              <a:rPr lang="en-CA" dirty="0"/>
              <a:t>– Problems with motivation; lack of self-care.</a:t>
            </a:r>
          </a:p>
          <a:p>
            <a:r>
              <a:rPr lang="en-CA" b="1" dirty="0"/>
              <a:t>Seeming lack of interest in the world </a:t>
            </a:r>
            <a:r>
              <a:rPr lang="en-CA" dirty="0"/>
              <a:t>– Apparent unawareness of the environment; social withdrawal.</a:t>
            </a:r>
          </a:p>
          <a:p>
            <a:r>
              <a:rPr lang="en-CA" b="1" dirty="0"/>
              <a:t>Speech difficulties and abnormalities </a:t>
            </a:r>
            <a:r>
              <a:rPr lang="en-CA" dirty="0"/>
              <a:t>– Inability to carry a conversation; short and sometimes disconnected replies to questions; speaking in monotone.</a:t>
            </a:r>
          </a:p>
          <a:p>
            <a:endParaRPr lang="en-CA" dirty="0"/>
          </a:p>
        </p:txBody>
      </p:sp>
      <p:sp>
        <p:nvSpPr>
          <p:cNvPr id="4" name="TextBox 3"/>
          <p:cNvSpPr txBox="1"/>
          <p:nvPr/>
        </p:nvSpPr>
        <p:spPr>
          <a:xfrm>
            <a:off x="3419872" y="6075756"/>
            <a:ext cx="5497467" cy="646331"/>
          </a:xfrm>
          <a:prstGeom prst="rect">
            <a:avLst/>
          </a:prstGeom>
          <a:noFill/>
        </p:spPr>
        <p:txBody>
          <a:bodyPr wrap="none" rtlCol="0">
            <a:spAutoFit/>
          </a:bodyPr>
          <a:lstStyle/>
          <a:p>
            <a:r>
              <a:rPr lang="en-US" dirty="0" smtClean="0"/>
              <a:t>Why would someone lack interest in the outside world? </a:t>
            </a:r>
          </a:p>
          <a:p>
            <a:r>
              <a:rPr lang="en-US" dirty="0" smtClean="0"/>
              <a:t>Why would they be unable to carry on a conversation?</a:t>
            </a:r>
            <a:endParaRPr lang="en-US" dirty="0"/>
          </a:p>
        </p:txBody>
      </p:sp>
      <p:pic>
        <p:nvPicPr>
          <p:cNvPr id="7170" name="Picture 2" descr="http://www.buzzle.com/images/human-expressions/facial-expressions/bored-facial-expre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4149080"/>
            <a:ext cx="2719047" cy="1815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737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Psychosis</a:t>
            </a:r>
            <a:endParaRPr lang="en-CA" dirty="0"/>
          </a:p>
        </p:txBody>
      </p:sp>
      <p:sp>
        <p:nvSpPr>
          <p:cNvPr id="3" name="Content Placeholder 2"/>
          <p:cNvSpPr>
            <a:spLocks noGrp="1"/>
          </p:cNvSpPr>
          <p:nvPr>
            <p:ph idx="1"/>
          </p:nvPr>
        </p:nvSpPr>
        <p:spPr>
          <a:xfrm>
            <a:off x="1435608" y="1447800"/>
            <a:ext cx="7498080" cy="4357464"/>
          </a:xfrm>
        </p:spPr>
        <p:txBody>
          <a:bodyPr>
            <a:normAutofit fontScale="92500" lnSpcReduction="10000"/>
          </a:bodyPr>
          <a:lstStyle/>
          <a:p>
            <a:r>
              <a:rPr lang="en-CA" dirty="0"/>
              <a:t>The word "psychosis" is used to describe conditions that affect the mind, in which there has been some loss of contact with reality. </a:t>
            </a:r>
            <a:endParaRPr lang="en-CA" dirty="0" smtClean="0"/>
          </a:p>
          <a:p>
            <a:r>
              <a:rPr lang="en-CA" dirty="0" smtClean="0"/>
              <a:t>Hallucinations</a:t>
            </a:r>
            <a:r>
              <a:rPr lang="en-CA" dirty="0"/>
              <a:t>, delusions (false beliefs), paranoia and disorganized thoughts and speech are symptoms of psychosis. These symptoms can seem so real that often the person does not realize that they are experiencing psychosis. </a:t>
            </a:r>
          </a:p>
        </p:txBody>
      </p:sp>
      <p:sp>
        <p:nvSpPr>
          <p:cNvPr id="4" name="TextBox 3"/>
          <p:cNvSpPr txBox="1"/>
          <p:nvPr/>
        </p:nvSpPr>
        <p:spPr>
          <a:xfrm>
            <a:off x="4139952" y="5842138"/>
            <a:ext cx="4680520" cy="646331"/>
          </a:xfrm>
          <a:prstGeom prst="rect">
            <a:avLst/>
          </a:prstGeom>
          <a:noFill/>
        </p:spPr>
        <p:txBody>
          <a:bodyPr wrap="square" rtlCol="0">
            <a:spAutoFit/>
          </a:bodyPr>
          <a:lstStyle/>
          <a:p>
            <a:r>
              <a:rPr lang="en-CA" dirty="0" smtClean="0"/>
              <a:t>What do you think the connection is between drugs and psychosis? </a:t>
            </a:r>
            <a:endParaRPr lang="en-CA" dirty="0"/>
          </a:p>
        </p:txBody>
      </p:sp>
    </p:spTree>
    <p:extLst>
      <p:ext uri="{BB962C8B-B14F-4D97-AF65-F5344CB8AC3E}">
        <p14:creationId xmlns:p14="http://schemas.microsoft.com/office/powerpoint/2010/main" val="2141631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Who gets Psychosis? </a:t>
            </a:r>
            <a:endParaRPr lang="en-CA" dirty="0"/>
          </a:p>
        </p:txBody>
      </p:sp>
      <p:sp>
        <p:nvSpPr>
          <p:cNvPr id="3" name="Content Placeholder 2"/>
          <p:cNvSpPr>
            <a:spLocks noGrp="1"/>
          </p:cNvSpPr>
          <p:nvPr>
            <p:ph idx="1"/>
          </p:nvPr>
        </p:nvSpPr>
        <p:spPr>
          <a:xfrm>
            <a:off x="1435608" y="1447800"/>
            <a:ext cx="7498080" cy="2773288"/>
          </a:xfrm>
        </p:spPr>
        <p:txBody>
          <a:bodyPr>
            <a:normAutofit fontScale="77500" lnSpcReduction="20000"/>
          </a:bodyPr>
          <a:lstStyle/>
          <a:p>
            <a:r>
              <a:rPr lang="en-CA" dirty="0" smtClean="0"/>
              <a:t>Approximately </a:t>
            </a:r>
            <a:r>
              <a:rPr lang="en-CA" dirty="0"/>
              <a:t>3% of people will experience a psychotic </a:t>
            </a:r>
            <a:r>
              <a:rPr lang="en-CA" dirty="0" smtClean="0"/>
              <a:t>episode, a </a:t>
            </a:r>
            <a:r>
              <a:rPr lang="en-CA" dirty="0"/>
              <a:t>first episode usually occurs in adolescence or early adult life. Psychosis occurs across all cultures </a:t>
            </a:r>
            <a:r>
              <a:rPr lang="en-CA" dirty="0" smtClean="0"/>
              <a:t>and </a:t>
            </a:r>
            <a:r>
              <a:rPr lang="en-CA" dirty="0"/>
              <a:t>affects males and females equally.</a:t>
            </a:r>
          </a:p>
          <a:p>
            <a:r>
              <a:rPr lang="en-CA" dirty="0"/>
              <a:t>Being able to treat psychosis early is very </a:t>
            </a:r>
            <a:r>
              <a:rPr lang="en-CA" dirty="0" smtClean="0"/>
              <a:t>important. A </a:t>
            </a:r>
            <a:r>
              <a:rPr lang="en-CA" dirty="0"/>
              <a:t>successful recovery leads to a healthy, productive future.</a:t>
            </a:r>
          </a:p>
          <a:p>
            <a:endParaRPr lang="en-CA" dirty="0"/>
          </a:p>
        </p:txBody>
      </p:sp>
      <p:pic>
        <p:nvPicPr>
          <p:cNvPr id="2050" name="Picture 2" descr="http://3.bp.blogspot.com/-TdpAoGVaGjA/TVWQjnqU6PI/AAAAAAAAHnw/2rYuS5JWAOY/s1600/IMG_441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4221088"/>
            <a:ext cx="3563282" cy="237626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868145" y="4581128"/>
            <a:ext cx="2664296" cy="923330"/>
          </a:xfrm>
          <a:prstGeom prst="rect">
            <a:avLst/>
          </a:prstGeom>
          <a:noFill/>
        </p:spPr>
        <p:txBody>
          <a:bodyPr wrap="square" rtlCol="0">
            <a:spAutoFit/>
          </a:bodyPr>
          <a:lstStyle/>
          <a:p>
            <a:r>
              <a:rPr lang="en-CA" dirty="0" smtClean="0"/>
              <a:t>What period of stress and transitions might lead to a first psychotic break? </a:t>
            </a:r>
            <a:endParaRPr lang="en-CA" dirty="0"/>
          </a:p>
        </p:txBody>
      </p:sp>
    </p:spTree>
    <p:extLst>
      <p:ext uri="{BB962C8B-B14F-4D97-AF65-F5344CB8AC3E}">
        <p14:creationId xmlns:p14="http://schemas.microsoft.com/office/powerpoint/2010/main" val="4316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Schizophrenia</a:t>
            </a:r>
            <a:endParaRPr lang="en-CA" dirty="0"/>
          </a:p>
        </p:txBody>
      </p:sp>
      <p:sp>
        <p:nvSpPr>
          <p:cNvPr id="3" name="Content Placeholder 2"/>
          <p:cNvSpPr>
            <a:spLocks noGrp="1"/>
          </p:cNvSpPr>
          <p:nvPr>
            <p:ph idx="1"/>
          </p:nvPr>
        </p:nvSpPr>
        <p:spPr>
          <a:xfrm>
            <a:off x="1435608" y="1447800"/>
            <a:ext cx="7498080" cy="2773288"/>
          </a:xfrm>
        </p:spPr>
        <p:txBody>
          <a:bodyPr/>
          <a:lstStyle/>
          <a:p>
            <a:pPr marL="82296" indent="0">
              <a:buNone/>
            </a:pPr>
            <a:r>
              <a:rPr lang="en-CA" dirty="0" smtClean="0"/>
              <a:t>Schizophrenia </a:t>
            </a:r>
            <a:r>
              <a:rPr lang="en-CA" dirty="0"/>
              <a:t>is a severe mental disorder –- categorized as a psychotic illness –- that is usually treated with antipsychotic medications. It can involve breaks with </a:t>
            </a:r>
            <a:r>
              <a:rPr lang="en-CA" dirty="0" smtClean="0"/>
              <a:t>reality</a:t>
            </a:r>
          </a:p>
          <a:p>
            <a:endParaRPr lang="en-CA" dirty="0"/>
          </a:p>
        </p:txBody>
      </p:sp>
      <p:sp>
        <p:nvSpPr>
          <p:cNvPr id="4" name="TextBox 3"/>
          <p:cNvSpPr txBox="1"/>
          <p:nvPr/>
        </p:nvSpPr>
        <p:spPr>
          <a:xfrm>
            <a:off x="6012160" y="3561424"/>
            <a:ext cx="2304256" cy="1200329"/>
          </a:xfrm>
          <a:prstGeom prst="rect">
            <a:avLst/>
          </a:prstGeom>
          <a:noFill/>
        </p:spPr>
        <p:txBody>
          <a:bodyPr wrap="square" rtlCol="0">
            <a:spAutoFit/>
          </a:bodyPr>
          <a:lstStyle/>
          <a:p>
            <a:r>
              <a:rPr lang="en-CA" dirty="0" smtClean="0"/>
              <a:t>What is the connection between psychosis and schizophrenia?  </a:t>
            </a:r>
            <a:endParaRPr lang="en-CA" dirty="0"/>
          </a:p>
        </p:txBody>
      </p:sp>
      <p:pic>
        <p:nvPicPr>
          <p:cNvPr id="1026" name="Picture 2" descr="http://img1.wikia.nocookie.net/__cb20130928230628/creepypasta/images/3/3c/Sz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161588"/>
            <a:ext cx="3158108" cy="2321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256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332656"/>
            <a:ext cx="7498080" cy="1143000"/>
          </a:xfrm>
        </p:spPr>
        <p:txBody>
          <a:bodyPr>
            <a:normAutofit fontScale="90000"/>
          </a:bodyPr>
          <a:lstStyle/>
          <a:p>
            <a:r>
              <a:rPr lang="en-CA" dirty="0" smtClean="0"/>
              <a:t>Signs and Symptoms: </a:t>
            </a:r>
            <a:br>
              <a:rPr lang="en-CA" dirty="0" smtClean="0"/>
            </a:br>
            <a:r>
              <a:rPr lang="en-CA" dirty="0" smtClean="0"/>
              <a:t>1) Delusions</a:t>
            </a:r>
            <a:endParaRPr lang="en-CA" dirty="0"/>
          </a:p>
        </p:txBody>
      </p:sp>
      <p:sp>
        <p:nvSpPr>
          <p:cNvPr id="3" name="Content Placeholder 2"/>
          <p:cNvSpPr>
            <a:spLocks noGrp="1"/>
          </p:cNvSpPr>
          <p:nvPr>
            <p:ph idx="1"/>
          </p:nvPr>
        </p:nvSpPr>
        <p:spPr>
          <a:xfrm>
            <a:off x="1435608" y="1447800"/>
            <a:ext cx="7498080" cy="3061320"/>
          </a:xfrm>
        </p:spPr>
        <p:txBody>
          <a:bodyPr>
            <a:normAutofit/>
          </a:bodyPr>
          <a:lstStyle/>
          <a:p>
            <a:r>
              <a:rPr lang="en-CA" dirty="0"/>
              <a:t>A delusion is a firmly-held idea that a person has despite clear and </a:t>
            </a:r>
            <a:r>
              <a:rPr lang="en-CA" dirty="0" smtClean="0"/>
              <a:t>obvious </a:t>
            </a:r>
            <a:r>
              <a:rPr lang="en-CA" dirty="0"/>
              <a:t>evidence that it isn’t true. Delusions </a:t>
            </a:r>
            <a:r>
              <a:rPr lang="en-CA" dirty="0" smtClean="0"/>
              <a:t>occur </a:t>
            </a:r>
            <a:r>
              <a:rPr lang="en-CA" dirty="0"/>
              <a:t>in more than 90% of those who have the disorder. Often, these delusions involve illogical or bizarre ideas or fantasies</a:t>
            </a:r>
            <a:r>
              <a:rPr lang="en-CA" dirty="0" smtClean="0"/>
              <a:t>.</a:t>
            </a:r>
            <a:endParaRPr lang="en-CA" dirty="0"/>
          </a:p>
        </p:txBody>
      </p:sp>
      <p:pic>
        <p:nvPicPr>
          <p:cNvPr id="4098" name="Picture 2" descr="http://fc07.deviantart.net/fs71/i/2013/237/1/f/til_it_breaks_by_delusions_in_glass-d6jne8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4509120"/>
            <a:ext cx="2777580" cy="18517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59632" y="4819368"/>
            <a:ext cx="4200574" cy="369332"/>
          </a:xfrm>
          <a:prstGeom prst="rect">
            <a:avLst/>
          </a:prstGeom>
          <a:noFill/>
        </p:spPr>
        <p:txBody>
          <a:bodyPr wrap="none" rtlCol="0">
            <a:spAutoFit/>
          </a:bodyPr>
          <a:lstStyle/>
          <a:p>
            <a:r>
              <a:rPr lang="en-CA" dirty="0" smtClean="0"/>
              <a:t>Can you predict some common delusions?</a:t>
            </a:r>
            <a:endParaRPr lang="en-CA" dirty="0"/>
          </a:p>
        </p:txBody>
      </p:sp>
    </p:spTree>
    <p:extLst>
      <p:ext uri="{BB962C8B-B14F-4D97-AF65-F5344CB8AC3E}">
        <p14:creationId xmlns:p14="http://schemas.microsoft.com/office/powerpoint/2010/main" val="3706800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Delusions</a:t>
            </a:r>
            <a:endParaRPr lang="en-CA" dirty="0"/>
          </a:p>
        </p:txBody>
      </p:sp>
      <p:sp>
        <p:nvSpPr>
          <p:cNvPr id="3" name="Content Placeholder 2"/>
          <p:cNvSpPr>
            <a:spLocks noGrp="1"/>
          </p:cNvSpPr>
          <p:nvPr>
            <p:ph idx="1"/>
          </p:nvPr>
        </p:nvSpPr>
        <p:spPr>
          <a:xfrm>
            <a:off x="1403648" y="1196752"/>
            <a:ext cx="7498080" cy="4968552"/>
          </a:xfrm>
        </p:spPr>
        <p:txBody>
          <a:bodyPr>
            <a:normAutofit fontScale="85000" lnSpcReduction="20000"/>
          </a:bodyPr>
          <a:lstStyle/>
          <a:p>
            <a:r>
              <a:rPr lang="en-CA" sz="2400" b="1" dirty="0" smtClean="0"/>
              <a:t>Delusions </a:t>
            </a:r>
            <a:r>
              <a:rPr lang="en-CA" sz="2400" b="1" dirty="0"/>
              <a:t>of persecution </a:t>
            </a:r>
            <a:r>
              <a:rPr lang="en-CA" sz="2400" dirty="0"/>
              <a:t>– Belief that </a:t>
            </a:r>
            <a:r>
              <a:rPr lang="en-CA" sz="2400" dirty="0" smtClean="0"/>
              <a:t>often </a:t>
            </a:r>
            <a:r>
              <a:rPr lang="en-CA" sz="2400" dirty="0"/>
              <a:t>involve bizarre ideas and plots (e.g. “Martians are trying to poison me with radioactive particles delivered through my tap water</a:t>
            </a:r>
            <a:r>
              <a:rPr lang="en-CA" sz="2400" dirty="0" smtClean="0"/>
              <a:t>”).</a:t>
            </a:r>
          </a:p>
          <a:p>
            <a:r>
              <a:rPr lang="en-CA" sz="2400" b="1" dirty="0"/>
              <a:t>Delusions of reference </a:t>
            </a:r>
            <a:r>
              <a:rPr lang="en-CA" sz="2400" dirty="0"/>
              <a:t>– An event is believed to have a special and personal meaning. For example, a person with schizophrenia might believe a billboard or a person on TV is sending a message meant specifically for them</a:t>
            </a:r>
            <a:r>
              <a:rPr lang="en-CA" sz="2400" dirty="0" smtClean="0"/>
              <a:t>.</a:t>
            </a:r>
          </a:p>
          <a:p>
            <a:r>
              <a:rPr lang="en-CA" sz="2400" b="1" dirty="0"/>
              <a:t>Delusions of grandeur </a:t>
            </a:r>
            <a:r>
              <a:rPr lang="en-CA" sz="2400" dirty="0"/>
              <a:t>– Belief that one is a famous or important figure, such as Jesus Christ or </a:t>
            </a:r>
            <a:r>
              <a:rPr lang="en-CA" sz="2400" dirty="0" err="1"/>
              <a:t>Napolean</a:t>
            </a:r>
            <a:r>
              <a:rPr lang="en-CA" sz="2400" dirty="0"/>
              <a:t>.  Alternately, delusions of grandeur may involve the belief that one has unusual powers that no one else has (e.g. the ability to fly)</a:t>
            </a:r>
            <a:r>
              <a:rPr lang="en-CA" sz="2400" dirty="0" smtClean="0"/>
              <a:t>.</a:t>
            </a:r>
          </a:p>
          <a:p>
            <a:r>
              <a:rPr lang="en-CA" sz="2400" b="1" dirty="0"/>
              <a:t>Delusions of control</a:t>
            </a:r>
            <a:r>
              <a:rPr lang="en-CA" sz="2400" dirty="0"/>
              <a:t> – Belief that one’s thoughts or actions are being controlled by outside, alien forces. Common delusions of control include thought broadcasting (“My private thoughts are being transmitted to others”), thought insertion (“Someone is planting thoughts in my head”), and thought withdrawal (“The CIA is robbing me of my thoughts”).</a:t>
            </a:r>
          </a:p>
          <a:p>
            <a:endParaRPr lang="en-CA" sz="2400" dirty="0"/>
          </a:p>
          <a:p>
            <a:endParaRPr lang="en-CA" sz="2400" dirty="0"/>
          </a:p>
          <a:p>
            <a:endParaRPr lang="en-CA" sz="2400" dirty="0"/>
          </a:p>
        </p:txBody>
      </p:sp>
    </p:spTree>
    <p:extLst>
      <p:ext uri="{BB962C8B-B14F-4D97-AF65-F5344CB8AC3E}">
        <p14:creationId xmlns:p14="http://schemas.microsoft.com/office/powerpoint/2010/main" val="1215454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04664"/>
            <a:ext cx="7498080" cy="1143000"/>
          </a:xfrm>
        </p:spPr>
        <p:txBody>
          <a:bodyPr>
            <a:normAutofit fontScale="90000"/>
          </a:bodyPr>
          <a:lstStyle/>
          <a:p>
            <a:r>
              <a:rPr lang="en-CA" dirty="0" smtClean="0"/>
              <a:t>Signs and Symptoms: </a:t>
            </a:r>
            <a:br>
              <a:rPr lang="en-CA" dirty="0" smtClean="0"/>
            </a:br>
            <a:r>
              <a:rPr lang="en-CA" dirty="0" smtClean="0"/>
              <a:t>2) Hallucinations</a:t>
            </a:r>
            <a:endParaRPr lang="en-CA" dirty="0"/>
          </a:p>
        </p:txBody>
      </p:sp>
      <p:sp>
        <p:nvSpPr>
          <p:cNvPr id="3" name="Content Placeholder 2"/>
          <p:cNvSpPr>
            <a:spLocks noGrp="1"/>
          </p:cNvSpPr>
          <p:nvPr>
            <p:ph idx="1"/>
          </p:nvPr>
        </p:nvSpPr>
        <p:spPr>
          <a:xfrm>
            <a:off x="1435608" y="1447800"/>
            <a:ext cx="7498080" cy="2845296"/>
          </a:xfrm>
        </p:spPr>
        <p:txBody>
          <a:bodyPr>
            <a:normAutofit/>
          </a:bodyPr>
          <a:lstStyle/>
          <a:p>
            <a:r>
              <a:rPr lang="en-CA" sz="2400" dirty="0"/>
              <a:t>Hallucinations are sounds or other sensations experienced as real when they exist only in the person's mind. </a:t>
            </a:r>
            <a:endParaRPr lang="en-CA" sz="2400" dirty="0" smtClean="0"/>
          </a:p>
          <a:p>
            <a:r>
              <a:rPr lang="en-CA" sz="2400" dirty="0" smtClean="0"/>
              <a:t>While </a:t>
            </a:r>
            <a:r>
              <a:rPr lang="en-CA" sz="2400" dirty="0"/>
              <a:t>hallucinations can involve any of the five senses, auditory hallucinations (e.g. hearing voices or some other sound) are most common in schizophrenia. </a:t>
            </a:r>
            <a:endParaRPr lang="en-CA" sz="2400" dirty="0" smtClean="0"/>
          </a:p>
          <a:p>
            <a:r>
              <a:rPr lang="en-CA" sz="2400" dirty="0"/>
              <a:t>V</a:t>
            </a:r>
            <a:r>
              <a:rPr lang="en-CA" sz="2400" dirty="0" smtClean="0"/>
              <a:t>isual </a:t>
            </a:r>
            <a:r>
              <a:rPr lang="en-CA" sz="2400" dirty="0"/>
              <a:t>hallucinations are also </a:t>
            </a:r>
            <a:r>
              <a:rPr lang="en-CA" sz="2400" dirty="0" smtClean="0"/>
              <a:t>relatively common</a:t>
            </a:r>
            <a:endParaRPr lang="en-CA" sz="2400" dirty="0"/>
          </a:p>
        </p:txBody>
      </p:sp>
      <p:pic>
        <p:nvPicPr>
          <p:cNvPr id="3074" name="Picture 2" descr="http://upload.wikimedia.org/wikipedia/commons/3/39/August_Natterer_Meine_Augen_zur_Zeit_der_Erscheinung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4365103"/>
            <a:ext cx="2946326" cy="23238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53162" y="5805264"/>
            <a:ext cx="5217197" cy="369332"/>
          </a:xfrm>
          <a:prstGeom prst="rect">
            <a:avLst/>
          </a:prstGeom>
          <a:noFill/>
          <a:ln>
            <a:solidFill>
              <a:schemeClr val="accent1"/>
            </a:solidFill>
          </a:ln>
        </p:spPr>
        <p:txBody>
          <a:bodyPr wrap="none" rtlCol="0">
            <a:spAutoFit/>
          </a:bodyPr>
          <a:lstStyle/>
          <a:p>
            <a:r>
              <a:rPr lang="en-US" dirty="0" smtClean="0"/>
              <a:t>Have your ever hallucinated? When, what was it like?  </a:t>
            </a:r>
            <a:endParaRPr lang="en-US" dirty="0"/>
          </a:p>
        </p:txBody>
      </p:sp>
    </p:spTree>
    <p:extLst>
      <p:ext uri="{BB962C8B-B14F-4D97-AF65-F5344CB8AC3E}">
        <p14:creationId xmlns:p14="http://schemas.microsoft.com/office/powerpoint/2010/main" val="401435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Signs and Symptoms: 3)</a:t>
            </a:r>
            <a:r>
              <a:rPr lang="en-CA" sz="3600" dirty="0" smtClean="0"/>
              <a:t>Disorganizations – Speech &amp; </a:t>
            </a:r>
            <a:r>
              <a:rPr lang="en-CA" sz="3600" dirty="0" err="1" smtClean="0"/>
              <a:t>behavior</a:t>
            </a:r>
            <a:endParaRPr lang="en-CA" sz="3600" dirty="0"/>
          </a:p>
        </p:txBody>
      </p:sp>
      <p:sp>
        <p:nvSpPr>
          <p:cNvPr id="3" name="Content Placeholder 2"/>
          <p:cNvSpPr>
            <a:spLocks noGrp="1"/>
          </p:cNvSpPr>
          <p:nvPr>
            <p:ph idx="1"/>
          </p:nvPr>
        </p:nvSpPr>
        <p:spPr>
          <a:xfrm>
            <a:off x="1435608" y="1447800"/>
            <a:ext cx="7498080" cy="2917304"/>
          </a:xfrm>
        </p:spPr>
        <p:txBody>
          <a:bodyPr>
            <a:normAutofit/>
          </a:bodyPr>
          <a:lstStyle/>
          <a:p>
            <a:r>
              <a:rPr lang="en-CA" sz="2400" b="1" dirty="0"/>
              <a:t>Disorganized speech</a:t>
            </a:r>
            <a:r>
              <a:rPr lang="en-CA" sz="2400" dirty="0"/>
              <a:t>: Fragmented thinking is characteristic of schizophrenia. </a:t>
            </a:r>
            <a:r>
              <a:rPr lang="en-CA" sz="2400" dirty="0" smtClean="0"/>
              <a:t>People </a:t>
            </a:r>
            <a:r>
              <a:rPr lang="en-CA" sz="2400" dirty="0"/>
              <a:t>with schizophrenia tend to have trouble concentrating and maintaining a train of thought. They may respond to queries with an unrelated answer, start sentences with one topic and end somewhere completely different, speak incoherently, or say illogical things.</a:t>
            </a:r>
          </a:p>
          <a:p>
            <a:endParaRPr lang="en-CA" dirty="0"/>
          </a:p>
        </p:txBody>
      </p:sp>
      <p:pic>
        <p:nvPicPr>
          <p:cNvPr id="5122" name="Picture 2" descr="http://2.bp.blogspot.com/_Sb62c5zBH1c/S1eWrcrL_HI/AAAAAAAAANM/gTmbsrPbnBo/s400/right-speec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8826" y="4221088"/>
            <a:ext cx="1843674" cy="238507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39752" y="4919719"/>
            <a:ext cx="4215449" cy="369332"/>
          </a:xfrm>
          <a:prstGeom prst="rect">
            <a:avLst/>
          </a:prstGeom>
          <a:noFill/>
        </p:spPr>
        <p:txBody>
          <a:bodyPr wrap="none" rtlCol="0">
            <a:spAutoFit/>
          </a:bodyPr>
          <a:lstStyle/>
          <a:p>
            <a:r>
              <a:rPr lang="en-US" dirty="0" smtClean="0"/>
              <a:t>What might the term “Word Salad” mean? </a:t>
            </a:r>
            <a:endParaRPr lang="en-US" dirty="0"/>
          </a:p>
        </p:txBody>
      </p:sp>
    </p:spTree>
    <p:extLst>
      <p:ext uri="{BB962C8B-B14F-4D97-AF65-F5344CB8AC3E}">
        <p14:creationId xmlns:p14="http://schemas.microsoft.com/office/powerpoint/2010/main" val="3336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Disorganized Speech Types</a:t>
            </a:r>
            <a:endParaRPr lang="en-CA" dirty="0"/>
          </a:p>
        </p:txBody>
      </p:sp>
      <p:sp>
        <p:nvSpPr>
          <p:cNvPr id="3" name="Content Placeholder 2"/>
          <p:cNvSpPr>
            <a:spLocks noGrp="1"/>
          </p:cNvSpPr>
          <p:nvPr>
            <p:ph idx="1"/>
          </p:nvPr>
        </p:nvSpPr>
        <p:spPr>
          <a:xfrm>
            <a:off x="1435608" y="1447800"/>
            <a:ext cx="7498080" cy="4357464"/>
          </a:xfrm>
        </p:spPr>
        <p:txBody>
          <a:bodyPr>
            <a:normAutofit/>
          </a:bodyPr>
          <a:lstStyle/>
          <a:p>
            <a:pPr marL="82296" indent="0">
              <a:buNone/>
            </a:pPr>
            <a:r>
              <a:rPr lang="en-CA" sz="2600" dirty="0"/>
              <a:t>* </a:t>
            </a:r>
            <a:r>
              <a:rPr lang="en-CA" sz="2600" b="1" dirty="0"/>
              <a:t>Loose associations </a:t>
            </a:r>
            <a:r>
              <a:rPr lang="en-CA" sz="2600" dirty="0"/>
              <a:t>– Rapidly shifting from topic to topic, with no connection between one thought and the next.</a:t>
            </a:r>
          </a:p>
          <a:p>
            <a:pPr marL="82296" indent="0">
              <a:buNone/>
            </a:pPr>
            <a:r>
              <a:rPr lang="en-CA" sz="2600" dirty="0"/>
              <a:t>*</a:t>
            </a:r>
            <a:r>
              <a:rPr lang="en-CA" sz="2600" b="1" dirty="0"/>
              <a:t> Neologisms </a:t>
            </a:r>
            <a:r>
              <a:rPr lang="en-CA" sz="2600" dirty="0"/>
              <a:t>– Made-up words or phrases that only have meaning to the patient.</a:t>
            </a:r>
          </a:p>
          <a:p>
            <a:pPr marL="82296" indent="0">
              <a:buNone/>
            </a:pPr>
            <a:r>
              <a:rPr lang="en-CA" sz="2600" dirty="0"/>
              <a:t>* </a:t>
            </a:r>
            <a:r>
              <a:rPr lang="en-CA" sz="2600" b="1" dirty="0"/>
              <a:t>Perseveration </a:t>
            </a:r>
            <a:r>
              <a:rPr lang="en-CA" sz="2600" dirty="0"/>
              <a:t>– Repetition of words and statements; saying the same thing over and over.</a:t>
            </a:r>
          </a:p>
          <a:p>
            <a:pPr marL="82296" indent="0">
              <a:buNone/>
            </a:pPr>
            <a:r>
              <a:rPr lang="en-CA" sz="2600" dirty="0"/>
              <a:t>* </a:t>
            </a:r>
            <a:r>
              <a:rPr lang="en-CA" sz="2600" b="1" dirty="0"/>
              <a:t>Clang </a:t>
            </a:r>
            <a:r>
              <a:rPr lang="en-CA" sz="2600" dirty="0"/>
              <a:t>– Meaningless use of rhyming words (“I said the bread and read the shed and fed Ned at the head").</a:t>
            </a:r>
          </a:p>
          <a:p>
            <a:endParaRPr lang="en-CA" dirty="0"/>
          </a:p>
        </p:txBody>
      </p:sp>
      <p:sp>
        <p:nvSpPr>
          <p:cNvPr id="4" name="TextBox 3"/>
          <p:cNvSpPr txBox="1"/>
          <p:nvPr/>
        </p:nvSpPr>
        <p:spPr>
          <a:xfrm>
            <a:off x="1691680" y="5805264"/>
            <a:ext cx="6559360" cy="646331"/>
          </a:xfrm>
          <a:prstGeom prst="rect">
            <a:avLst/>
          </a:prstGeom>
          <a:noFill/>
        </p:spPr>
        <p:txBody>
          <a:bodyPr wrap="none" rtlCol="0">
            <a:spAutoFit/>
          </a:bodyPr>
          <a:lstStyle/>
          <a:p>
            <a:r>
              <a:rPr lang="en-US" dirty="0" smtClean="0"/>
              <a:t>Have your heard someone who is mentally ill talking to themselves? </a:t>
            </a:r>
          </a:p>
          <a:p>
            <a:r>
              <a:rPr lang="en-US" dirty="0" smtClean="0"/>
              <a:t>Did you notice any of the above?  </a:t>
            </a:r>
            <a:endParaRPr lang="en-US" dirty="0"/>
          </a:p>
        </p:txBody>
      </p:sp>
    </p:spTree>
    <p:extLst>
      <p:ext uri="{BB962C8B-B14F-4D97-AF65-F5344CB8AC3E}">
        <p14:creationId xmlns:p14="http://schemas.microsoft.com/office/powerpoint/2010/main" val="1758991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204</TotalTime>
  <Words>948</Words>
  <Application>Microsoft Macintosh PowerPoint</Application>
  <PresentationFormat>On-screen Show (4:3)</PresentationFormat>
  <Paragraphs>58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Schizophrenia &amp; Psychosis</vt:lpstr>
      <vt:lpstr>Psychosis</vt:lpstr>
      <vt:lpstr>Who gets Psychosis? </vt:lpstr>
      <vt:lpstr>Schizophrenia</vt:lpstr>
      <vt:lpstr>Signs and Symptoms:  1) Delusions</vt:lpstr>
      <vt:lpstr>Delusions</vt:lpstr>
      <vt:lpstr>Signs and Symptoms:  2) Hallucinations</vt:lpstr>
      <vt:lpstr>Signs and Symptoms: 3)Disorganizations – Speech &amp; behavior</vt:lpstr>
      <vt:lpstr>Disorganized Speech Types</vt:lpstr>
      <vt:lpstr>Disorganized Behavior</vt:lpstr>
      <vt:lpstr>4) Catatonic Movement</vt:lpstr>
      <vt:lpstr>5) Negative Symptoms</vt:lpstr>
      <vt:lpstr>Negative Symptoms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Psychosis and Schizophrenia</dc:title>
  <dc:creator>Teacher</dc:creator>
  <cp:lastModifiedBy>SD37</cp:lastModifiedBy>
  <cp:revision>17</cp:revision>
  <dcterms:created xsi:type="dcterms:W3CDTF">2014-10-22T14:54:55Z</dcterms:created>
  <dcterms:modified xsi:type="dcterms:W3CDTF">2016-11-16T17:01:51Z</dcterms:modified>
</cp:coreProperties>
</file>