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EEBB8D-B1DD-4D04-B5D6-05A1598CAD14}" type="datetimeFigureOut">
              <a:rPr lang="en-CA" smtClean="0"/>
              <a:t>2017-01-03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33DAEA-E0B8-4AE0-BED1-65D4CCA53B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333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EB5407-B1F6-4D7A-8CEF-A324E148E972}" type="datetimeFigureOut">
              <a:rPr lang="en-US" smtClean="0"/>
              <a:t>2017-01-03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7B97FE-27CA-4553-89BF-19679AF56B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6480048" cy="2301240"/>
          </a:xfrm>
        </p:spPr>
        <p:txBody>
          <a:bodyPr/>
          <a:lstStyle/>
          <a:p>
            <a:r>
              <a:rPr lang="en-US" dirty="0" smtClean="0"/>
              <a:t>Personality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Extreme patterns of thinking, feeling, and behaving that are different from a person’s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8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Anxious: Obsessive-Compulsive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6294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worry, doubt</a:t>
            </a:r>
          </a:p>
          <a:p>
            <a:r>
              <a:rPr lang="en-US" dirty="0" smtClean="0"/>
              <a:t> </a:t>
            </a:r>
            <a:r>
              <a:rPr lang="en-US" dirty="0"/>
              <a:t>perfectionist - rigid - workaholic</a:t>
            </a:r>
          </a:p>
          <a:p>
            <a:r>
              <a:rPr lang="en-US" dirty="0" smtClean="0"/>
              <a:t> </a:t>
            </a:r>
            <a:r>
              <a:rPr lang="en-US" dirty="0"/>
              <a:t>worry about doing wrong thing </a:t>
            </a:r>
          </a:p>
          <a:p>
            <a:r>
              <a:rPr lang="en-US" dirty="0" smtClean="0"/>
              <a:t>high </a:t>
            </a:r>
            <a:r>
              <a:rPr lang="en-US" dirty="0"/>
              <a:t>moral standards - judgmental of others</a:t>
            </a:r>
          </a:p>
          <a:p>
            <a:r>
              <a:rPr lang="en-US" dirty="0" smtClean="0"/>
              <a:t> </a:t>
            </a:r>
            <a:r>
              <a:rPr lang="en-US" dirty="0"/>
              <a:t>obsessed with trivial details</a:t>
            </a:r>
          </a:p>
          <a:p>
            <a:r>
              <a:rPr lang="en-US" dirty="0" smtClean="0"/>
              <a:t> humorless</a:t>
            </a:r>
          </a:p>
          <a:p>
            <a:r>
              <a:rPr lang="en-US" dirty="0" smtClean="0"/>
              <a:t>Question: Why would this person be so quick to judge others?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853" y="4724400"/>
            <a:ext cx="218514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019800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Anxious: Avoidant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5532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anxious, tense</a:t>
            </a:r>
          </a:p>
          <a:p>
            <a:r>
              <a:rPr lang="en-US" dirty="0" smtClean="0"/>
              <a:t> </a:t>
            </a:r>
            <a:r>
              <a:rPr lang="en-US" dirty="0"/>
              <a:t>insecure, feelings of inferiority</a:t>
            </a:r>
          </a:p>
          <a:p>
            <a:r>
              <a:rPr lang="en-US" dirty="0" smtClean="0"/>
              <a:t> </a:t>
            </a:r>
            <a:r>
              <a:rPr lang="en-US" dirty="0"/>
              <a:t>have to be liked, accepted</a:t>
            </a:r>
          </a:p>
          <a:p>
            <a:r>
              <a:rPr lang="en-US" dirty="0" smtClean="0"/>
              <a:t> </a:t>
            </a:r>
            <a:r>
              <a:rPr lang="en-US" dirty="0"/>
              <a:t>sensitive to criticism.</a:t>
            </a:r>
          </a:p>
          <a:p>
            <a:r>
              <a:rPr lang="en-US" dirty="0" smtClean="0"/>
              <a:t> </a:t>
            </a:r>
            <a:r>
              <a:rPr lang="en-US" dirty="0"/>
              <a:t>scared of social situations, but </a:t>
            </a:r>
            <a:r>
              <a:rPr lang="en-US" dirty="0" smtClean="0"/>
              <a:t>lonely</a:t>
            </a:r>
          </a:p>
          <a:p>
            <a:endParaRPr lang="en-US" dirty="0"/>
          </a:p>
          <a:p>
            <a:r>
              <a:rPr lang="en-US" dirty="0" smtClean="0"/>
              <a:t>Question: What kind of early trauma might have resulted in this disorder? </a:t>
            </a:r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95800"/>
            <a:ext cx="25146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5867400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0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Anxious: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3767137"/>
          </a:xfrm>
        </p:spPr>
        <p:txBody>
          <a:bodyPr>
            <a:normAutofit/>
          </a:bodyPr>
          <a:lstStyle/>
          <a:p>
            <a:r>
              <a:rPr lang="en-US" dirty="0" smtClean="0"/>
              <a:t>passive </a:t>
            </a:r>
            <a:r>
              <a:rPr lang="en-US" dirty="0"/>
              <a:t>- rely on others to make decisions</a:t>
            </a:r>
          </a:p>
          <a:p>
            <a:r>
              <a:rPr lang="en-US" dirty="0" smtClean="0"/>
              <a:t> </a:t>
            </a:r>
            <a:r>
              <a:rPr lang="en-US" dirty="0"/>
              <a:t>feel incompetent </a:t>
            </a:r>
          </a:p>
          <a:p>
            <a:r>
              <a:rPr lang="en-US" dirty="0" smtClean="0"/>
              <a:t>feel </a:t>
            </a:r>
            <a:r>
              <a:rPr lang="en-US" dirty="0"/>
              <a:t>abandoned by others</a:t>
            </a:r>
          </a:p>
          <a:p>
            <a:r>
              <a:rPr lang="en-US" dirty="0" smtClean="0"/>
              <a:t> </a:t>
            </a:r>
            <a:r>
              <a:rPr lang="en-US" dirty="0"/>
              <a:t>submissive, clingy </a:t>
            </a:r>
            <a:r>
              <a:rPr lang="en-US" dirty="0" smtClean="0"/>
              <a:t>behavior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fear of </a:t>
            </a:r>
            <a:r>
              <a:rPr lang="en-US" dirty="0" smtClean="0"/>
              <a:t>separation</a:t>
            </a:r>
          </a:p>
          <a:p>
            <a:endParaRPr lang="en-US" dirty="0"/>
          </a:p>
          <a:p>
            <a:r>
              <a:rPr lang="en-US" dirty="0" smtClean="0"/>
              <a:t>Why might this type of person have problems with relationships? </a:t>
            </a:r>
            <a:endParaRPr lang="en-US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415761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5867400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 early in life and generally do not change</a:t>
            </a:r>
          </a:p>
          <a:p>
            <a:r>
              <a:rPr lang="en-US" dirty="0"/>
              <a:t>Cause significant problems in life and personal distress</a:t>
            </a:r>
          </a:p>
          <a:p>
            <a:r>
              <a:rPr lang="en-US" dirty="0" smtClean="0"/>
              <a:t>Cluster A = </a:t>
            </a:r>
            <a:r>
              <a:rPr lang="en-US" dirty="0"/>
              <a:t>suspicious</a:t>
            </a:r>
          </a:p>
          <a:p>
            <a:r>
              <a:rPr lang="en-US" dirty="0"/>
              <a:t>Cluster </a:t>
            </a:r>
            <a:r>
              <a:rPr lang="en-US" dirty="0" smtClean="0"/>
              <a:t>B = </a:t>
            </a:r>
            <a:r>
              <a:rPr lang="en-US" dirty="0"/>
              <a:t>emotional and</a:t>
            </a:r>
          </a:p>
          <a:p>
            <a:r>
              <a:rPr lang="en-US" dirty="0"/>
              <a:t>impulsive</a:t>
            </a:r>
          </a:p>
          <a:p>
            <a:r>
              <a:rPr lang="en-US" dirty="0"/>
              <a:t>Cluster </a:t>
            </a:r>
            <a:r>
              <a:rPr lang="en-US" dirty="0" smtClean="0"/>
              <a:t>C = </a:t>
            </a:r>
            <a:r>
              <a:rPr lang="en-US" dirty="0"/>
              <a:t>anxious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Suspicious: Paranoid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770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suspicious, feel others are against them</a:t>
            </a:r>
          </a:p>
          <a:p>
            <a:r>
              <a:rPr lang="en-US" dirty="0" smtClean="0"/>
              <a:t> </a:t>
            </a:r>
            <a:r>
              <a:rPr lang="en-US" dirty="0"/>
              <a:t>sensitive to rejection and hold grudges</a:t>
            </a:r>
          </a:p>
          <a:p>
            <a:r>
              <a:rPr lang="en-US" dirty="0" smtClean="0"/>
              <a:t> </a:t>
            </a:r>
            <a:r>
              <a:rPr lang="en-US" dirty="0"/>
              <a:t>see hidden messages in other's comments</a:t>
            </a:r>
          </a:p>
          <a:p>
            <a:r>
              <a:rPr lang="en-US" dirty="0" smtClean="0"/>
              <a:t> </a:t>
            </a:r>
            <a:r>
              <a:rPr lang="en-US" dirty="0"/>
              <a:t>appear cold and serious</a:t>
            </a:r>
          </a:p>
          <a:p>
            <a:endParaRPr lang="en-US" dirty="0" smtClean="0"/>
          </a:p>
          <a:p>
            <a:r>
              <a:rPr lang="en-US" dirty="0" smtClean="0"/>
              <a:t>How might this person react to being</a:t>
            </a:r>
          </a:p>
          <a:p>
            <a:pPr marL="36576" indent="0">
              <a:buNone/>
            </a:pPr>
            <a:r>
              <a:rPr lang="en-US" dirty="0"/>
              <a:t>r</a:t>
            </a:r>
            <a:r>
              <a:rPr lang="en-US" dirty="0" smtClean="0"/>
              <a:t>andomly pulled over by the police?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33800"/>
            <a:ext cx="2286000" cy="296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956294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5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Suspicious: Schizoid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emotionally cold</a:t>
            </a:r>
          </a:p>
          <a:p>
            <a:r>
              <a:rPr lang="en-US" dirty="0" smtClean="0"/>
              <a:t> </a:t>
            </a:r>
            <a:r>
              <a:rPr lang="en-US" dirty="0"/>
              <a:t>prefer own company, loners</a:t>
            </a:r>
          </a:p>
          <a:p>
            <a:r>
              <a:rPr lang="en-US" dirty="0" smtClean="0"/>
              <a:t> </a:t>
            </a:r>
            <a:r>
              <a:rPr lang="en-US" dirty="0"/>
              <a:t>no need for friends, sex</a:t>
            </a:r>
          </a:p>
          <a:p>
            <a:r>
              <a:rPr lang="en-US" dirty="0" smtClean="0"/>
              <a:t> </a:t>
            </a:r>
            <a:r>
              <a:rPr lang="en-US" dirty="0"/>
              <a:t>have fantasy </a:t>
            </a:r>
            <a:r>
              <a:rPr lang="en-US" dirty="0" smtClean="0"/>
              <a:t>world</a:t>
            </a:r>
          </a:p>
          <a:p>
            <a:endParaRPr lang="en-US" dirty="0"/>
          </a:p>
          <a:p>
            <a:r>
              <a:rPr lang="en-US" dirty="0" smtClean="0"/>
              <a:t>Question: Why wouldn't this</a:t>
            </a:r>
          </a:p>
          <a:p>
            <a:pPr marL="36576" indent="0">
              <a:buNone/>
            </a:pPr>
            <a:r>
              <a:rPr lang="en-US" dirty="0"/>
              <a:t>p</a:t>
            </a:r>
            <a:r>
              <a:rPr lang="en-US" dirty="0" smtClean="0"/>
              <a:t>erson feel lonely?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96614"/>
            <a:ext cx="28575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956294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1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Suspicious: Schizotypal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6294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odd ideas, magical thinking</a:t>
            </a:r>
          </a:p>
          <a:p>
            <a:r>
              <a:rPr lang="en-US" dirty="0" smtClean="0"/>
              <a:t> </a:t>
            </a:r>
            <a:r>
              <a:rPr lang="en-US" dirty="0"/>
              <a:t>difficulties with thinking </a:t>
            </a:r>
          </a:p>
          <a:p>
            <a:r>
              <a:rPr lang="en-US" dirty="0" smtClean="0"/>
              <a:t> </a:t>
            </a:r>
            <a:r>
              <a:rPr lang="en-US" dirty="0"/>
              <a:t>lack of emotion.</a:t>
            </a:r>
          </a:p>
          <a:p>
            <a:r>
              <a:rPr lang="en-US" dirty="0" smtClean="0"/>
              <a:t> </a:t>
            </a:r>
            <a:r>
              <a:rPr lang="en-US" dirty="0"/>
              <a:t>may see or hear strange things</a:t>
            </a:r>
          </a:p>
          <a:p>
            <a:r>
              <a:rPr lang="en-US" dirty="0" smtClean="0"/>
              <a:t> </a:t>
            </a:r>
            <a:r>
              <a:rPr lang="en-US" dirty="0"/>
              <a:t>a distant cousin of </a:t>
            </a:r>
            <a:r>
              <a:rPr lang="en-US" dirty="0" smtClean="0"/>
              <a:t>schizophrenia</a:t>
            </a:r>
          </a:p>
          <a:p>
            <a:endParaRPr lang="en-US" dirty="0"/>
          </a:p>
          <a:p>
            <a:r>
              <a:rPr lang="en-US" dirty="0" smtClean="0"/>
              <a:t>Question: What would you</a:t>
            </a:r>
          </a:p>
          <a:p>
            <a:pPr marL="36576" indent="0">
              <a:buNone/>
            </a:pPr>
            <a:r>
              <a:rPr lang="en-US" dirty="0"/>
              <a:t>g</a:t>
            </a:r>
            <a:r>
              <a:rPr lang="en-US" dirty="0" smtClean="0"/>
              <a:t>uess that magical thinking is?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1028" descr="C:\Documents and Settings\Lindsay E. Ayearst\My Documents\My Pictures\PD Pics\Won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3587"/>
            <a:ext cx="2743200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956294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2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Emotional: </a:t>
            </a:r>
            <a:r>
              <a:rPr lang="en-US" dirty="0" err="1" smtClean="0"/>
              <a:t>AntiSocial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care for feelings of other</a:t>
            </a:r>
          </a:p>
          <a:p>
            <a:r>
              <a:rPr lang="en-US" dirty="0" smtClean="0"/>
              <a:t>easily </a:t>
            </a:r>
            <a:r>
              <a:rPr lang="en-US" dirty="0"/>
              <a:t>frustrated and aggressive</a:t>
            </a:r>
          </a:p>
          <a:p>
            <a:r>
              <a:rPr lang="en-US" dirty="0" smtClean="0"/>
              <a:t> </a:t>
            </a:r>
            <a:r>
              <a:rPr lang="en-US" dirty="0"/>
              <a:t>avoid </a:t>
            </a:r>
            <a:r>
              <a:rPr lang="en-US" dirty="0" smtClean="0"/>
              <a:t>intimacy – relationship are only for self gain.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02876"/>
            <a:ext cx="2514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6324" y="3810000"/>
            <a:ext cx="5981700" cy="30480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dirty="0" smtClean="0"/>
              <a:t>Psychopathy</a:t>
            </a:r>
          </a:p>
          <a:p>
            <a:r>
              <a:rPr lang="en-US" dirty="0" smtClean="0"/>
              <a:t> lack of feeling for others - no remorse</a:t>
            </a:r>
          </a:p>
          <a:p>
            <a:r>
              <a:rPr lang="en-US" dirty="0" smtClean="0"/>
              <a:t> use and manipulate other people</a:t>
            </a:r>
          </a:p>
          <a:p>
            <a:r>
              <a:rPr lang="en-US" dirty="0" smtClean="0"/>
              <a:t> Human Predators</a:t>
            </a:r>
          </a:p>
          <a:p>
            <a:r>
              <a:rPr lang="en-US" dirty="0" smtClean="0"/>
              <a:t> No conscience</a:t>
            </a:r>
          </a:p>
          <a:p>
            <a:r>
              <a:rPr lang="en-US" dirty="0" smtClean="0"/>
              <a:t> early behavior problems</a:t>
            </a:r>
          </a:p>
          <a:p>
            <a:endParaRPr lang="en-US" dirty="0" smtClean="0"/>
          </a:p>
          <a:p>
            <a:r>
              <a:rPr lang="en-US" dirty="0" smtClean="0"/>
              <a:t>Questions: What early behavioral</a:t>
            </a:r>
          </a:p>
          <a:p>
            <a:pPr marL="36576" indent="0">
              <a:buFont typeface="Wingdings 2"/>
              <a:buNone/>
            </a:pPr>
            <a:r>
              <a:rPr lang="en-US" dirty="0" smtClean="0"/>
              <a:t>Problems might there be?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3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Emotional: Borderline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motionally unstable</a:t>
            </a:r>
            <a:endParaRPr lang="en-US" dirty="0"/>
          </a:p>
          <a:p>
            <a:r>
              <a:rPr lang="en-US" dirty="0" smtClean="0"/>
              <a:t>impulsive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low self-worth</a:t>
            </a:r>
          </a:p>
          <a:p>
            <a:r>
              <a:rPr lang="en-US" dirty="0" smtClean="0"/>
              <a:t> </a:t>
            </a:r>
            <a:r>
              <a:rPr lang="en-US" dirty="0"/>
              <a:t>everything is “good” or “bad”</a:t>
            </a:r>
          </a:p>
          <a:p>
            <a:r>
              <a:rPr lang="en-US" dirty="0" smtClean="0"/>
              <a:t> </a:t>
            </a:r>
            <a:r>
              <a:rPr lang="en-US" dirty="0"/>
              <a:t>intense, unstable relationships</a:t>
            </a:r>
          </a:p>
          <a:p>
            <a:r>
              <a:rPr lang="en-US" dirty="0" smtClean="0"/>
              <a:t> self-harm</a:t>
            </a:r>
            <a:endParaRPr lang="en-US" dirty="0"/>
          </a:p>
          <a:p>
            <a:r>
              <a:rPr lang="en-US" dirty="0" smtClean="0"/>
              <a:t>Question: Why do you think this type of person is prone to slashing? 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334000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4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Emotional: Histrionic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over dramatic and self-</a:t>
            </a:r>
            <a:r>
              <a:rPr lang="en-US" dirty="0" err="1"/>
              <a:t>centred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show strong emotions which change and don’t last</a:t>
            </a:r>
          </a:p>
          <a:p>
            <a:r>
              <a:rPr lang="en-US" dirty="0" smtClean="0"/>
              <a:t> </a:t>
            </a:r>
            <a:r>
              <a:rPr lang="en-US" dirty="0"/>
              <a:t>crave new things, excitement.</a:t>
            </a:r>
          </a:p>
          <a:p>
            <a:r>
              <a:rPr lang="en-US" dirty="0" smtClean="0"/>
              <a:t> </a:t>
            </a:r>
            <a:r>
              <a:rPr lang="en-US" dirty="0"/>
              <a:t>attention seeking- seeks reassurance </a:t>
            </a:r>
          </a:p>
          <a:p>
            <a:r>
              <a:rPr lang="en-US" dirty="0" smtClean="0"/>
              <a:t> </a:t>
            </a:r>
            <a:r>
              <a:rPr lang="en-US" dirty="0"/>
              <a:t>very seductive - "the life of the party"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74" y="3200400"/>
            <a:ext cx="2506572" cy="279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3029" y="5736304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2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Emotional: Narcissistic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705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strong sense of self-importance</a:t>
            </a:r>
          </a:p>
          <a:p>
            <a:r>
              <a:rPr lang="en-US" dirty="0" smtClean="0"/>
              <a:t> </a:t>
            </a:r>
            <a:r>
              <a:rPr lang="en-US" dirty="0"/>
              <a:t>dream of </a:t>
            </a:r>
            <a:r>
              <a:rPr lang="en-US" err="1"/>
              <a:t>power</a:t>
            </a:r>
            <a:r>
              <a:rPr lang="en-US" smtClean="0"/>
              <a:t>, success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crave attention of others, no warm feelings in return</a:t>
            </a:r>
          </a:p>
          <a:p>
            <a:r>
              <a:rPr lang="en-US" dirty="0" smtClean="0"/>
              <a:t> </a:t>
            </a:r>
            <a:r>
              <a:rPr lang="en-US" dirty="0"/>
              <a:t>exploits and manipulates others</a:t>
            </a:r>
          </a:p>
          <a:p>
            <a:r>
              <a:rPr lang="en-US" dirty="0" smtClean="0"/>
              <a:t> </a:t>
            </a:r>
            <a:r>
              <a:rPr lang="en-US" dirty="0"/>
              <a:t>exaggerates/lies about accomplishments</a:t>
            </a:r>
          </a:p>
          <a:p>
            <a:r>
              <a:rPr lang="en-US" dirty="0" smtClean="0"/>
              <a:t> </a:t>
            </a:r>
            <a:r>
              <a:rPr lang="en-US" dirty="0"/>
              <a:t>sensitive to criticism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991880"/>
            <a:ext cx="3142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Fictional Character</a:t>
            </a:r>
            <a:r>
              <a:rPr lang="en-CA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250</TotalTime>
  <Words>520</Words>
  <Application>Microsoft Macintosh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Personality Disorders</vt:lpstr>
      <vt:lpstr>Types of PD’s</vt:lpstr>
      <vt:lpstr>Suspicious: Paranoid </vt:lpstr>
      <vt:lpstr>Suspicious: Schizoid</vt:lpstr>
      <vt:lpstr>Suspicious: Schizotypal</vt:lpstr>
      <vt:lpstr>Emotional: AntiSocial</vt:lpstr>
      <vt:lpstr>Emotional: Borderline</vt:lpstr>
      <vt:lpstr>Emotional: Histrionic</vt:lpstr>
      <vt:lpstr>Emotional: Narcissistic</vt:lpstr>
      <vt:lpstr>Anxious: Obsessive-Compulsive</vt:lpstr>
      <vt:lpstr>Anxious: Avoidant</vt:lpstr>
      <vt:lpstr>Anxious: Dependent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Disorders</dc:title>
  <dc:creator>Owner</dc:creator>
  <cp:lastModifiedBy>SD37</cp:lastModifiedBy>
  <cp:revision>11</cp:revision>
  <cp:lastPrinted>2015-10-19T17:57:00Z</cp:lastPrinted>
  <dcterms:created xsi:type="dcterms:W3CDTF">2012-10-01T00:44:55Z</dcterms:created>
  <dcterms:modified xsi:type="dcterms:W3CDTF">2017-01-03T17:57:24Z</dcterms:modified>
</cp:coreProperties>
</file>