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FF1C-0014-446F-A642-11BF59F5B0A6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F0E0-B8E9-4063-BC5C-AA48C8C3A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8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FF1C-0014-446F-A642-11BF59F5B0A6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F0E0-B8E9-4063-BC5C-AA48C8C3A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FF1C-0014-446F-A642-11BF59F5B0A6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F0E0-B8E9-4063-BC5C-AA48C8C3A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98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FF1C-0014-446F-A642-11BF59F5B0A6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F0E0-B8E9-4063-BC5C-AA48C8C3A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006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FF1C-0014-446F-A642-11BF59F5B0A6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F0E0-B8E9-4063-BC5C-AA48C8C3A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1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FF1C-0014-446F-A642-11BF59F5B0A6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F0E0-B8E9-4063-BC5C-AA48C8C3A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15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FF1C-0014-446F-A642-11BF59F5B0A6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F0E0-B8E9-4063-BC5C-AA48C8C3A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966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FF1C-0014-446F-A642-11BF59F5B0A6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F0E0-B8E9-4063-BC5C-AA48C8C3A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65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FF1C-0014-446F-A642-11BF59F5B0A6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F0E0-B8E9-4063-BC5C-AA48C8C3A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5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FF1C-0014-446F-A642-11BF59F5B0A6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F0E0-B8E9-4063-BC5C-AA48C8C3A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236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FF1C-0014-446F-A642-11BF59F5B0A6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F0E0-B8E9-4063-BC5C-AA48C8C3A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9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9FF1C-0014-446F-A642-11BF59F5B0A6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F0E0-B8E9-4063-BC5C-AA48C8C3A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99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Hormones related to Hunger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Ghrelin</a:t>
            </a:r>
            <a:r>
              <a:rPr lang="en-US" dirty="0" smtClean="0"/>
              <a:t>:  </a:t>
            </a:r>
            <a:r>
              <a:rPr lang="en-US" sz="2000" dirty="0" smtClean="0"/>
              <a:t>The “________ </a:t>
            </a:r>
            <a:r>
              <a:rPr lang="en-US" sz="2000" dirty="0"/>
              <a:t>hormone</a:t>
            </a:r>
            <a:r>
              <a:rPr lang="en-US" sz="2000" dirty="0" smtClean="0"/>
              <a:t>" </a:t>
            </a:r>
            <a:r>
              <a:rPr lang="en-US" sz="2000" dirty="0"/>
              <a:t>Ghrelin is one of the main hormones to stimulate </a:t>
            </a:r>
            <a:r>
              <a:rPr lang="en-US" sz="2000" dirty="0" smtClean="0"/>
              <a:t>_______. </a:t>
            </a:r>
            <a:r>
              <a:rPr lang="en-US" sz="2000" dirty="0"/>
              <a:t>Ghrelin levels </a:t>
            </a:r>
            <a:r>
              <a:rPr lang="en-US" sz="2000" dirty="0" smtClean="0"/>
              <a:t>__________ </a:t>
            </a:r>
            <a:r>
              <a:rPr lang="en-US" sz="2000" dirty="0"/>
              <a:t>before meals and </a:t>
            </a:r>
            <a:r>
              <a:rPr lang="en-US" sz="2000" dirty="0" smtClean="0"/>
              <a:t>________ </a:t>
            </a:r>
            <a:r>
              <a:rPr lang="en-US" sz="2000" dirty="0"/>
              <a:t>after </a:t>
            </a:r>
            <a:r>
              <a:rPr lang="en-US" sz="2000" dirty="0" smtClean="0"/>
              <a:t>meals</a:t>
            </a:r>
          </a:p>
          <a:p>
            <a:r>
              <a:rPr lang="en-US" b="1" dirty="0" smtClean="0"/>
              <a:t>Leptin</a:t>
            </a:r>
            <a:r>
              <a:rPr lang="en-US" sz="2000" dirty="0" smtClean="0"/>
              <a:t>:   It is </a:t>
            </a:r>
            <a:r>
              <a:rPr lang="en-US" sz="2000" dirty="0"/>
              <a:t>produced by the </a:t>
            </a:r>
            <a:r>
              <a:rPr lang="en-US" sz="2000" dirty="0" smtClean="0"/>
              <a:t>_______</a:t>
            </a:r>
            <a:r>
              <a:rPr lang="en-US" sz="2000" dirty="0" err="1" smtClean="0"/>
              <a:t>or________tissue</a:t>
            </a:r>
            <a:r>
              <a:rPr lang="en-US" sz="2000" dirty="0" smtClean="0"/>
              <a:t> </a:t>
            </a:r>
            <a:r>
              <a:rPr lang="en-US" sz="2000" dirty="0"/>
              <a:t>in the body. Leptin induces </a:t>
            </a:r>
            <a:r>
              <a:rPr lang="en-US" sz="2000" dirty="0" smtClean="0"/>
              <a:t>________ </a:t>
            </a:r>
            <a:r>
              <a:rPr lang="en-US" sz="2000" dirty="0"/>
              <a:t>or a feeling of </a:t>
            </a:r>
            <a:r>
              <a:rPr lang="en-US" sz="2000" dirty="0" smtClean="0"/>
              <a:t>_________ </a:t>
            </a:r>
            <a:r>
              <a:rPr lang="en-US" sz="2000" dirty="0"/>
              <a:t>after a meal. When the leptin level is </a:t>
            </a:r>
            <a:r>
              <a:rPr lang="en-US" sz="2000" dirty="0" smtClean="0"/>
              <a:t>______, </a:t>
            </a:r>
            <a:r>
              <a:rPr lang="en-US" sz="2000" dirty="0"/>
              <a:t>hunger is </a:t>
            </a:r>
            <a:r>
              <a:rPr lang="en-US" sz="2000" dirty="0" smtClean="0"/>
              <a:t>_________.</a:t>
            </a:r>
            <a:r>
              <a:rPr lang="en-US" sz="2000" dirty="0"/>
              <a:t> </a:t>
            </a:r>
            <a:endParaRPr lang="en-US" sz="2000" dirty="0" smtClean="0"/>
          </a:p>
          <a:p>
            <a:pPr fontAlgn="base"/>
            <a:r>
              <a:rPr lang="en-US" b="1" dirty="0" smtClean="0"/>
              <a:t>Insulin</a:t>
            </a:r>
            <a:r>
              <a:rPr lang="en-US" sz="2000" dirty="0" smtClean="0"/>
              <a:t>:  </a:t>
            </a:r>
            <a:r>
              <a:rPr lang="en-US" sz="2000" dirty="0"/>
              <a:t>Insulin is a hormone made by the </a:t>
            </a:r>
            <a:r>
              <a:rPr lang="en-US" sz="2000" dirty="0" smtClean="0"/>
              <a:t>__________ </a:t>
            </a:r>
            <a:r>
              <a:rPr lang="en-US" sz="2000" dirty="0"/>
              <a:t>that allows your body to use </a:t>
            </a:r>
            <a:r>
              <a:rPr lang="en-US" sz="2000" dirty="0" smtClean="0"/>
              <a:t>_______(_______) </a:t>
            </a:r>
            <a:r>
              <a:rPr lang="en-US" sz="2000" dirty="0"/>
              <a:t>from _</a:t>
            </a:r>
            <a:r>
              <a:rPr lang="en-US" sz="2000" dirty="0" smtClean="0"/>
              <a:t>______________ </a:t>
            </a:r>
            <a:r>
              <a:rPr lang="en-US" sz="2000" dirty="0"/>
              <a:t>in the food that you eat for energy or to store </a:t>
            </a:r>
            <a:r>
              <a:rPr lang="en-US" sz="2000" dirty="0" smtClean="0"/>
              <a:t>______ </a:t>
            </a:r>
            <a:r>
              <a:rPr lang="en-US" sz="2000" dirty="0"/>
              <a:t>for future use. Insulin helps keeps your blood sugar level from getting too high </a:t>
            </a:r>
            <a:r>
              <a:rPr lang="en-US" sz="2000" dirty="0" smtClean="0"/>
              <a:t>(____________) </a:t>
            </a:r>
            <a:r>
              <a:rPr lang="en-US" sz="2000" dirty="0"/>
              <a:t>or too low </a:t>
            </a:r>
            <a:r>
              <a:rPr lang="en-US" sz="2000" dirty="0" smtClean="0"/>
              <a:t>(______________).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b="1" dirty="0" smtClean="0"/>
              <a:t>Glucose</a:t>
            </a:r>
            <a:r>
              <a:rPr lang="en-US" sz="2000" dirty="0" smtClean="0"/>
              <a:t> activates Insulin, Leptin and suppresses Ghrelin</a:t>
            </a:r>
          </a:p>
          <a:p>
            <a:pPr marL="0" indent="0" algn="ctr">
              <a:buNone/>
            </a:pPr>
            <a:r>
              <a:rPr lang="en-US" b="1" dirty="0" smtClean="0"/>
              <a:t>Fructose</a:t>
            </a:r>
            <a:r>
              <a:rPr lang="en-US" sz="2000" dirty="0" smtClean="0"/>
              <a:t> DOES NOT activate Insulin, DOES NOT suppress Ghrelin and BLOCKS Leptin</a:t>
            </a:r>
            <a:br>
              <a:rPr lang="en-US" sz="2000" dirty="0" smtClean="0"/>
            </a:br>
            <a:endParaRPr lang="en-US" sz="2000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9628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03" y="1323020"/>
            <a:ext cx="1842601" cy="184260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179" y="3505209"/>
            <a:ext cx="1842601" cy="184260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37858" y="-7041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What is SUGAR really </a:t>
            </a:r>
            <a:r>
              <a:rPr lang="en-US" b="1" dirty="0"/>
              <a:t>d</a:t>
            </a:r>
            <a:r>
              <a:rPr lang="en-US" b="1" dirty="0" smtClean="0"/>
              <a:t>oing to your BODY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074" y="1741897"/>
            <a:ext cx="2039081" cy="2442861"/>
          </a:xfrm>
          <a:prstGeom prst="rect">
            <a:avLst/>
          </a:prstGeom>
        </p:spPr>
      </p:pic>
      <p:cxnSp>
        <p:nvCxnSpPr>
          <p:cNvPr id="7" name="Elbow Connector 6"/>
          <p:cNvCxnSpPr/>
          <p:nvPr/>
        </p:nvCxnSpPr>
        <p:spPr>
          <a:xfrm>
            <a:off x="2930957" y="3506235"/>
            <a:ext cx="914400" cy="914400"/>
          </a:xfrm>
          <a:prstGeom prst="bentConnector3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 flipV="1">
            <a:off x="2933545" y="2508226"/>
            <a:ext cx="914400" cy="910205"/>
          </a:xfrm>
          <a:prstGeom prst="bentConnector3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3460" y="2337408"/>
            <a:ext cx="1400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__% Glucose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44614" y="4235969"/>
            <a:ext cx="1613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 ___% Fructose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22" name="Elbow Connector 21"/>
          <p:cNvCxnSpPr/>
          <p:nvPr/>
        </p:nvCxnSpPr>
        <p:spPr>
          <a:xfrm flipV="1">
            <a:off x="5120735" y="1749850"/>
            <a:ext cx="3223237" cy="726146"/>
          </a:xfrm>
          <a:prstGeom prst="bentConnector3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>
          <a:xfrm flipV="1">
            <a:off x="5120735" y="2290563"/>
            <a:ext cx="3416938" cy="347967"/>
          </a:xfrm>
          <a:prstGeom prst="bentConnector3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>
            <a:off x="5263133" y="4418207"/>
            <a:ext cx="2444462" cy="156740"/>
          </a:xfrm>
          <a:prstGeom prst="bentConnector3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111137" y="1551993"/>
            <a:ext cx="15474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___% to Body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</a:rPr>
              <a:t>For energy</a:t>
            </a:r>
          </a:p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___Calories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82313" y="2383574"/>
            <a:ext cx="1788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___% to Liver</a:t>
            </a:r>
          </a:p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___Calories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54175" y="4598274"/>
            <a:ext cx="1601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  ___% to Liver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= </a:t>
            </a:r>
            <a:r>
              <a:rPr lang="en-US" b="1" dirty="0" smtClean="0">
                <a:solidFill>
                  <a:srgbClr val="FF0000"/>
                </a:solidFill>
              </a:rPr>
              <a:t>POISON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5" name="Elbow Connector 34"/>
          <p:cNvCxnSpPr/>
          <p:nvPr/>
        </p:nvCxnSpPr>
        <p:spPr>
          <a:xfrm>
            <a:off x="8334374" y="4426509"/>
            <a:ext cx="2085045" cy="595496"/>
          </a:xfrm>
          <a:prstGeom prst="bentConnector3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8759" y="4286488"/>
            <a:ext cx="1190702" cy="1190702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9516345" y="3906567"/>
            <a:ext cx="11878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____ % becomes Body FAT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92116" y="4270361"/>
            <a:ext cx="2745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100 Calories of Sugar</a:t>
            </a:r>
          </a:p>
          <a:p>
            <a:pPr algn="ctr"/>
            <a:r>
              <a:rPr lang="en-US" dirty="0" smtClean="0"/>
              <a:t>(__g = 1 tsp =___Calories)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0381361" y="3418431"/>
            <a:ext cx="1471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___ Calories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744614" y="4512507"/>
            <a:ext cx="1471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___Calories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776261" y="2613628"/>
            <a:ext cx="1471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     Calories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9044752" y="2344035"/>
            <a:ext cx="1875149" cy="191491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9232240" y="5077865"/>
            <a:ext cx="1471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 ___Calories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272250" y="5213488"/>
            <a:ext cx="1471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___Calories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9462156" y="5854576"/>
            <a:ext cx="2683724" cy="70788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___% of Calories Metabolizes into FAT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48" name="Elbow Connector 47"/>
          <p:cNvCxnSpPr/>
          <p:nvPr/>
        </p:nvCxnSpPr>
        <p:spPr>
          <a:xfrm rot="5400000">
            <a:off x="6707588" y="4644682"/>
            <a:ext cx="1296866" cy="1252488"/>
          </a:xfrm>
          <a:prstGeom prst="bentConnector3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Explosion 2 48"/>
          <p:cNvSpPr/>
          <p:nvPr/>
        </p:nvSpPr>
        <p:spPr>
          <a:xfrm>
            <a:off x="4953001" y="5779595"/>
            <a:ext cx="3371572" cy="952894"/>
          </a:xfrm>
          <a:prstGeom prst="irregularSeal2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" name="Straight Arrow Connector 52"/>
          <p:cNvCxnSpPr>
            <a:stCxn id="49" idx="1"/>
          </p:cNvCxnSpPr>
          <p:nvPr/>
        </p:nvCxnSpPr>
        <p:spPr>
          <a:xfrm flipH="1">
            <a:off x="3842832" y="6347670"/>
            <a:ext cx="1110169" cy="2177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Multiply 54"/>
          <p:cNvSpPr/>
          <p:nvPr/>
        </p:nvSpPr>
        <p:spPr>
          <a:xfrm>
            <a:off x="4047299" y="5954160"/>
            <a:ext cx="913744" cy="81313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784984" y="5843960"/>
            <a:ext cx="3038476" cy="92333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Blocks _______: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the hormone that makes you ________and ____ storing fat</a:t>
            </a:r>
          </a:p>
        </p:txBody>
      </p:sp>
      <p:cxnSp>
        <p:nvCxnSpPr>
          <p:cNvPr id="10" name="Straight Arrow Connector 9"/>
          <p:cNvCxnSpPr>
            <a:endCxn id="11" idx="1"/>
          </p:cNvCxnSpPr>
          <p:nvPr/>
        </p:nvCxnSpPr>
        <p:spPr>
          <a:xfrm flipV="1">
            <a:off x="5224280" y="3879149"/>
            <a:ext cx="518106" cy="54736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42386" y="3555983"/>
            <a:ext cx="1485956" cy="64633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Does NOT block ______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333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237" y="3524411"/>
            <a:ext cx="1842601" cy="184260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47725" y="10462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What is HFCS really </a:t>
            </a:r>
            <a:r>
              <a:rPr lang="en-US" b="1" dirty="0"/>
              <a:t>d</a:t>
            </a:r>
            <a:r>
              <a:rPr lang="en-US" b="1" dirty="0" smtClean="0"/>
              <a:t>oing to your BODY</a:t>
            </a:r>
            <a:endParaRPr lang="en-US" b="1" dirty="0"/>
          </a:p>
        </p:txBody>
      </p:sp>
      <p:cxnSp>
        <p:nvCxnSpPr>
          <p:cNvPr id="7" name="Elbow Connector 6"/>
          <p:cNvCxnSpPr/>
          <p:nvPr/>
        </p:nvCxnSpPr>
        <p:spPr>
          <a:xfrm>
            <a:off x="2933545" y="3506235"/>
            <a:ext cx="914400" cy="914400"/>
          </a:xfrm>
          <a:prstGeom prst="bentConnector3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 flipV="1">
            <a:off x="2933545" y="2508226"/>
            <a:ext cx="914400" cy="910205"/>
          </a:xfrm>
          <a:prstGeom prst="bentConnector3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3460" y="2337408"/>
            <a:ext cx="1400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__% Glucose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89904" y="4235969"/>
            <a:ext cx="1467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__% Fructose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03" y="1323020"/>
            <a:ext cx="1842601" cy="1842601"/>
          </a:xfrm>
          <a:prstGeom prst="rect">
            <a:avLst/>
          </a:prstGeom>
        </p:spPr>
      </p:pic>
      <p:cxnSp>
        <p:nvCxnSpPr>
          <p:cNvPr id="22" name="Elbow Connector 21"/>
          <p:cNvCxnSpPr/>
          <p:nvPr/>
        </p:nvCxnSpPr>
        <p:spPr>
          <a:xfrm flipV="1">
            <a:off x="5217784" y="1784860"/>
            <a:ext cx="3070458" cy="692397"/>
          </a:xfrm>
          <a:prstGeom prst="bentConnector3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>
          <a:xfrm flipV="1">
            <a:off x="5120735" y="2290563"/>
            <a:ext cx="3416938" cy="347967"/>
          </a:xfrm>
          <a:prstGeom prst="bentConnector3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>
            <a:off x="5171265" y="4413134"/>
            <a:ext cx="2496273" cy="153046"/>
          </a:xfrm>
          <a:prstGeom prst="bentConnector3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151245" y="1467290"/>
            <a:ext cx="14180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__% to Body for energy</a:t>
            </a:r>
          </a:p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__ Calories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762911" y="2390620"/>
            <a:ext cx="1366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__% to Liver</a:t>
            </a:r>
          </a:p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__Calories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963570" y="4632589"/>
            <a:ext cx="1658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___% to Liver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= </a:t>
            </a:r>
            <a:r>
              <a:rPr lang="en-US" b="1" dirty="0" smtClean="0">
                <a:solidFill>
                  <a:srgbClr val="FF0000"/>
                </a:solidFill>
              </a:rPr>
              <a:t>POISON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850" y="4286488"/>
            <a:ext cx="1190702" cy="1190702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9420922" y="3963435"/>
            <a:ext cx="11878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__% becomes Body FAT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51" y="1928955"/>
            <a:ext cx="2487377" cy="2855092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422364" y="4809261"/>
            <a:ext cx="19303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100 Calories of High Fructose Corn Syrup (HFCS)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752338" y="2656418"/>
            <a:ext cx="1471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__Calories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785894" y="4581756"/>
            <a:ext cx="1471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__ Calories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9188866" y="2367807"/>
            <a:ext cx="1731035" cy="189114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097402" y="5335035"/>
            <a:ext cx="1471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__ Calories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194262" y="5122634"/>
            <a:ext cx="1471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___ Calories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0419418" y="3449412"/>
            <a:ext cx="1401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__ Calories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462156" y="5854576"/>
            <a:ext cx="2683724" cy="70788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___% of Calories Metabolizes into FAT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36" name="Elbow Connector 35"/>
          <p:cNvCxnSpPr/>
          <p:nvPr/>
        </p:nvCxnSpPr>
        <p:spPr>
          <a:xfrm rot="5400000">
            <a:off x="6710430" y="4648253"/>
            <a:ext cx="1290453" cy="1251758"/>
          </a:xfrm>
          <a:prstGeom prst="bentConnector3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Explosion 2 38"/>
          <p:cNvSpPr/>
          <p:nvPr/>
        </p:nvSpPr>
        <p:spPr>
          <a:xfrm>
            <a:off x="4972744" y="5779288"/>
            <a:ext cx="3371572" cy="952894"/>
          </a:xfrm>
          <a:prstGeom prst="irregularSeal2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3842832" y="6347670"/>
            <a:ext cx="1110169" cy="2177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Multiply 40"/>
          <p:cNvSpPr/>
          <p:nvPr/>
        </p:nvSpPr>
        <p:spPr>
          <a:xfrm>
            <a:off x="4047299" y="5954160"/>
            <a:ext cx="913744" cy="81313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784984" y="5843960"/>
            <a:ext cx="3038476" cy="92333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Blocks ______: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the hormone that makes you _______and ____ storing fat</a:t>
            </a:r>
          </a:p>
        </p:txBody>
      </p:sp>
      <p:cxnSp>
        <p:nvCxnSpPr>
          <p:cNvPr id="35" name="Elbow Connector 34"/>
          <p:cNvCxnSpPr/>
          <p:nvPr/>
        </p:nvCxnSpPr>
        <p:spPr>
          <a:xfrm>
            <a:off x="8285129" y="4581756"/>
            <a:ext cx="2134289" cy="415656"/>
          </a:xfrm>
          <a:prstGeom prst="bentConnector3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45" idx="1"/>
          </p:cNvCxnSpPr>
          <p:nvPr/>
        </p:nvCxnSpPr>
        <p:spPr>
          <a:xfrm flipV="1">
            <a:off x="5151245" y="3879149"/>
            <a:ext cx="591141" cy="53398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742386" y="3555983"/>
            <a:ext cx="1485956" cy="64633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Does NOT block ______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153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226</Words>
  <Application>Microsoft Office PowerPoint</Application>
  <PresentationFormat>Widescreen</PresentationFormat>
  <Paragraphs>49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The Hormones related to Hunger</vt:lpstr>
      <vt:lpstr>What is SUGAR really doing to your BODY</vt:lpstr>
      <vt:lpstr>What is HFCS really doing to your BODY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SUGAR really doing to your BODY</dc:title>
  <dc:creator>Linda Miner</dc:creator>
  <cp:lastModifiedBy>Linda Miner</cp:lastModifiedBy>
  <cp:revision>2</cp:revision>
  <cp:lastPrinted>2014-11-04T21:07:00Z</cp:lastPrinted>
  <dcterms:created xsi:type="dcterms:W3CDTF">2014-11-04T21:06:46Z</dcterms:created>
  <dcterms:modified xsi:type="dcterms:W3CDTF">2014-11-04T22:04:31Z</dcterms:modified>
</cp:coreProperties>
</file>