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68" r:id="rId4"/>
    <p:sldId id="269" r:id="rId5"/>
    <p:sldId id="263" r:id="rId6"/>
    <p:sldId id="264" r:id="rId7"/>
    <p:sldId id="258" r:id="rId8"/>
    <p:sldId id="259" r:id="rId9"/>
    <p:sldId id="260" r:id="rId10"/>
    <p:sldId id="261" r:id="rId11"/>
    <p:sldId id="265" r:id="rId12"/>
    <p:sldId id="266" r:id="rId13"/>
    <p:sldId id="267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FC3715-EE74-4A7C-A78F-02A829BB5C81}" type="datetimeFigureOut">
              <a:rPr lang="en-CA" smtClean="0"/>
              <a:t>13/11/2014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D47565-6586-41B7-8AC5-42CACC74464F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-531440"/>
            <a:ext cx="7772400" cy="1780108"/>
          </a:xfrm>
        </p:spPr>
        <p:txBody>
          <a:bodyPr/>
          <a:lstStyle/>
          <a:p>
            <a:r>
              <a:rPr lang="en-CA" dirty="0" smtClean="0"/>
              <a:t>Mood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510" y="1988840"/>
            <a:ext cx="6400800" cy="1473200"/>
          </a:xfrm>
        </p:spPr>
        <p:txBody>
          <a:bodyPr/>
          <a:lstStyle/>
          <a:p>
            <a:r>
              <a:rPr lang="en-US" dirty="0"/>
              <a:t>Mood disorders are characterized by extreme disturbances in emotional states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31" y="3429000"/>
            <a:ext cx="3030109" cy="303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34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22029"/>
            <a:ext cx="5472608" cy="3450696"/>
          </a:xfrm>
        </p:spPr>
        <p:txBody>
          <a:bodyPr/>
          <a:lstStyle/>
          <a:p>
            <a:r>
              <a:rPr lang="en-CA" dirty="0" err="1"/>
              <a:t>Russel</a:t>
            </a:r>
            <a:r>
              <a:rPr lang="en-CA" dirty="0"/>
              <a:t> Brand, Kurt Cobain, Mel Gibson, </a:t>
            </a:r>
            <a:r>
              <a:rPr lang="en-CA" dirty="0" err="1"/>
              <a:t>Freidrich</a:t>
            </a:r>
            <a:r>
              <a:rPr lang="en-CA" dirty="0"/>
              <a:t> </a:t>
            </a:r>
            <a:r>
              <a:rPr lang="en-CA" dirty="0" err="1"/>
              <a:t>Nietzche</a:t>
            </a:r>
            <a:r>
              <a:rPr lang="en-CA" dirty="0"/>
              <a:t>, Sinead O’Connor, Edgar Allen Poe, Britney Spears, Vincent Van Gogh, Brain Wilson, Amy Winehouse, </a:t>
            </a:r>
            <a:r>
              <a:rPr lang="en-CA" dirty="0" err="1"/>
              <a:t>Virgina</a:t>
            </a:r>
            <a:r>
              <a:rPr lang="en-CA" dirty="0"/>
              <a:t> </a:t>
            </a:r>
            <a:r>
              <a:rPr lang="en-CA" dirty="0" err="1"/>
              <a:t>Woolfe</a:t>
            </a:r>
            <a:r>
              <a:rPr lang="en-CA" dirty="0"/>
              <a:t>, Ben Stiller, Robin Williams, Francis Ford Coppola, Jimi Hendrix, Tom Waits, Mark Twain, Charlie Sheen.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Mania: Artists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574169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do you think that </a:t>
            </a:r>
            <a:r>
              <a:rPr lang="en-US" dirty="0" smtClean="0"/>
              <a:t>Bipolar Disorder</a:t>
            </a:r>
            <a:r>
              <a:rPr lang="en-US" dirty="0" smtClean="0"/>
              <a:t> </a:t>
            </a:r>
            <a:r>
              <a:rPr lang="en-US" dirty="0" smtClean="0"/>
              <a:t>is associated w/ creative work? </a:t>
            </a:r>
            <a:endParaRPr lang="en-US" dirty="0"/>
          </a:p>
        </p:txBody>
      </p:sp>
      <p:pic>
        <p:nvPicPr>
          <p:cNvPr id="2050" name="Picture 2" descr="http://assets.rollingstone.com/assets/images/list/2b1d08ea01d2714a82785574e1434b4dcbecbc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914650" cy="2914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4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897549"/>
          </a:xfrm>
        </p:spPr>
        <p:txBody>
          <a:bodyPr/>
          <a:lstStyle/>
          <a:p>
            <a:r>
              <a:rPr lang="en-CA" dirty="0" smtClean="0"/>
              <a:t>It is common for people with Mood Disorders to self- medicate.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Self-Medication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014356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6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4864"/>
            <a:ext cx="4348005" cy="4182533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Heredity – </a:t>
            </a:r>
            <a:r>
              <a:rPr lang="en-US" dirty="0"/>
              <a:t>many disorders run in families, and mood disorders are no exception</a:t>
            </a:r>
          </a:p>
          <a:p>
            <a:r>
              <a:rPr lang="en-US" i="1" dirty="0"/>
              <a:t>Brain function</a:t>
            </a:r>
            <a:r>
              <a:rPr lang="en-US" dirty="0"/>
              <a:t> – depressed people have depressed brains. The two neurotransmitters that are most important for depression are </a:t>
            </a:r>
            <a:r>
              <a:rPr lang="en-US" i="1" dirty="0" err="1"/>
              <a:t>serotinin</a:t>
            </a:r>
            <a:r>
              <a:rPr lang="en-US" dirty="0"/>
              <a:t> and </a:t>
            </a:r>
            <a:r>
              <a:rPr lang="en-US" i="1" dirty="0"/>
              <a:t>norepinephrine</a:t>
            </a:r>
            <a:r>
              <a:rPr lang="en-US" dirty="0"/>
              <a:t>, which are lacking during times of depression.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Causes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5283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5517232"/>
            <a:ext cx="2149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Can depression really be just chemicals  in our brain?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765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60848"/>
            <a:ext cx="4420013" cy="4065901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Learned helplessness</a:t>
            </a:r>
            <a:r>
              <a:rPr lang="en-US" dirty="0"/>
              <a:t> – people develop a sense of helplessness when subjected to unpleasant events over which they have little or no control</a:t>
            </a:r>
          </a:p>
          <a:p>
            <a:r>
              <a:rPr lang="en-US" i="1" dirty="0"/>
              <a:t>Attributions </a:t>
            </a:r>
            <a:r>
              <a:rPr lang="en-US" dirty="0"/>
              <a:t>– when things go wrong, we try to explain them. It turns out that depressed people are likely to blame internal characteristics rather than external influences.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Causes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54476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6381328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What’s the difference between the two rats?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200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833653"/>
          </a:xfrm>
        </p:spPr>
        <p:txBody>
          <a:bodyPr/>
          <a:lstStyle/>
          <a:p>
            <a:r>
              <a:rPr lang="en-CA" dirty="0" smtClean="0"/>
              <a:t>You were in a car accident. Think of two ways to explain it. </a:t>
            </a:r>
          </a:p>
          <a:p>
            <a:r>
              <a:rPr lang="en-CA" dirty="0" smtClean="0"/>
              <a:t>Situational: </a:t>
            </a:r>
          </a:p>
          <a:p>
            <a:r>
              <a:rPr lang="en-CA" dirty="0" smtClean="0"/>
              <a:t>Dispositional: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Attributions</a:t>
            </a:r>
            <a:endParaRPr lang="en-CA" dirty="0"/>
          </a:p>
        </p:txBody>
      </p:sp>
      <p:pic>
        <p:nvPicPr>
          <p:cNvPr id="6146" name="Picture 2" descr="http://drerikroach.com/wp-content/uploads/2014/07/ima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4762499" cy="3176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9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897549"/>
          </a:xfrm>
        </p:spPr>
        <p:txBody>
          <a:bodyPr/>
          <a:lstStyle/>
          <a:p>
            <a:r>
              <a:rPr lang="en-CA" dirty="0" smtClean="0"/>
              <a:t>Can you think of a time when you have just given up? </a:t>
            </a:r>
          </a:p>
          <a:p>
            <a:r>
              <a:rPr lang="en-CA" dirty="0" smtClean="0"/>
              <a:t>Share with a partner.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Learned Helplessness</a:t>
            </a:r>
            <a:endParaRPr lang="en-CA" dirty="0"/>
          </a:p>
        </p:txBody>
      </p:sp>
      <p:pic>
        <p:nvPicPr>
          <p:cNvPr id="7170" name="Picture 2" descr="http://polyglottutor.files.wordpress.com/2012/09/never-give-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1453"/>
            <a:ext cx="4392488" cy="32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7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62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Mood change or disturbance</a:t>
            </a:r>
          </a:p>
          <a:p>
            <a:pPr eaLnBrk="1" hangingPunct="1"/>
            <a:r>
              <a:rPr lang="en-US" dirty="0" smtClean="0"/>
              <a:t>Irritability</a:t>
            </a:r>
          </a:p>
          <a:p>
            <a:pPr eaLnBrk="1" hangingPunct="1"/>
            <a:r>
              <a:rPr lang="en-US" dirty="0" smtClean="0"/>
              <a:t>Changes in eating habits</a:t>
            </a:r>
          </a:p>
          <a:p>
            <a:pPr eaLnBrk="1" hangingPunct="1"/>
            <a:r>
              <a:rPr lang="en-US" dirty="0" smtClean="0"/>
              <a:t>Sleep problems</a:t>
            </a:r>
          </a:p>
          <a:p>
            <a:pPr eaLnBrk="1" hangingPunct="1"/>
            <a:r>
              <a:rPr lang="en-US" dirty="0" smtClean="0"/>
              <a:t>Difficulty concentrating</a:t>
            </a:r>
          </a:p>
          <a:p>
            <a:pPr eaLnBrk="1" hangingPunct="1"/>
            <a:r>
              <a:rPr lang="en-US" dirty="0" smtClean="0"/>
              <a:t>Feelings of worthlessness</a:t>
            </a:r>
          </a:p>
          <a:p>
            <a:pPr eaLnBrk="1" hangingPunct="1"/>
            <a:r>
              <a:rPr lang="en-US" dirty="0" smtClean="0"/>
              <a:t>Fatigue or loss of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325069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we eat less or more when we are depressed?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7999" y="5346840"/>
            <a:ext cx="266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we have difficulty concentrating when we are depressed? 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CA" dirty="0" smtClean="0"/>
              <a:t>Symptoms</a:t>
            </a:r>
            <a:endParaRPr lang="en-CA" dirty="0"/>
          </a:p>
        </p:txBody>
      </p:sp>
      <p:pic>
        <p:nvPicPr>
          <p:cNvPr id="4098" name="Picture 2" descr="http://www.fabafterfifty.co.uk/wp-content/uploads/2012/04/depression-week-imag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5900"/>
            <a:ext cx="28575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761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642" y="2204864"/>
            <a:ext cx="7408333" cy="2697749"/>
          </a:xfrm>
        </p:spPr>
        <p:txBody>
          <a:bodyPr/>
          <a:lstStyle/>
          <a:p>
            <a:r>
              <a:rPr lang="en-CA" dirty="0" smtClean="0"/>
              <a:t>More common amongst women. </a:t>
            </a:r>
            <a:endParaRPr lang="en-CA" dirty="0"/>
          </a:p>
          <a:p>
            <a:r>
              <a:rPr lang="en-CA" dirty="0" smtClean="0"/>
              <a:t>Estimated 4% of the population self-injures.</a:t>
            </a:r>
          </a:p>
          <a:p>
            <a:r>
              <a:rPr lang="en-CA" dirty="0" smtClean="0"/>
              <a:t>A way to escape negative emotion and externalise pain. </a:t>
            </a:r>
          </a:p>
          <a:p>
            <a:r>
              <a:rPr lang="en-CA" dirty="0" smtClean="0"/>
              <a:t>It can become an addictive escape from emotion and escalate.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Cutting/Self-Harm</a:t>
            </a:r>
            <a:endParaRPr lang="en-CA" dirty="0"/>
          </a:p>
        </p:txBody>
      </p:sp>
      <p:pic>
        <p:nvPicPr>
          <p:cNvPr id="5122" name="Picture 2" descr="http://highschoolmediator.com/wp-content/uploads/2010/09/help-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399992" cy="2266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7727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What other ways might people self-harm?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25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One of the leading causes of death during the teenage years. </a:t>
            </a:r>
          </a:p>
          <a:p>
            <a:r>
              <a:rPr lang="en-CA" dirty="0" smtClean="0"/>
              <a:t>Can be preceded by suicidal ideation.</a:t>
            </a:r>
          </a:p>
          <a:p>
            <a:r>
              <a:rPr lang="en-CA" dirty="0" smtClean="0"/>
              <a:t>Hospitalization allows for a safe place for treatment to occur. </a:t>
            </a:r>
          </a:p>
          <a:p>
            <a:r>
              <a:rPr lang="en-CA" dirty="0" smtClean="0"/>
              <a:t>May be related to the concept of learned helplessness. </a:t>
            </a:r>
          </a:p>
          <a:p>
            <a:r>
              <a:rPr lang="en-CA" dirty="0" smtClean="0"/>
              <a:t>Always take suicide threats seriously.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Suicide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4869160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Why are suicide rates so high during the teen years?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99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33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itchFamily="34" charset="0"/>
              </a:rPr>
              <a:t>Extreme mood disorder in which the person experiences depression not otherwise explained by outside circumstances</a:t>
            </a:r>
          </a:p>
          <a:p>
            <a:pPr eaLnBrk="1" hangingPunct="1"/>
            <a:r>
              <a:rPr lang="en-US" b="1" dirty="0" smtClean="0">
                <a:latin typeface="Calibri" pitchFamily="34" charset="0"/>
              </a:rPr>
              <a:t>Feels like an inescapable weight</a:t>
            </a:r>
          </a:p>
          <a:p>
            <a:pPr eaLnBrk="1" hangingPunct="1"/>
            <a:r>
              <a:rPr lang="en-US" b="1" dirty="0" smtClean="0">
                <a:latin typeface="Calibri" pitchFamily="34" charset="0"/>
              </a:rPr>
              <a:t>Can lead to suicide</a:t>
            </a:r>
          </a:p>
          <a:p>
            <a:pPr eaLnBrk="1" hangingPunct="1"/>
            <a:r>
              <a:rPr lang="en-US" b="1" dirty="0" smtClean="0">
                <a:latin typeface="Calibri" pitchFamily="34" charset="0"/>
              </a:rPr>
              <a:t>Diminished interest in activities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798"/>
            <a:ext cx="2209800" cy="28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029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things might people stop caring about? Brainstorm a list.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Depression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603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Chronically depressed mood that occurs for most of the day, more days than not, for at least two years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Lasts longer, but is less </a:t>
            </a:r>
            <a:r>
              <a:rPr lang="en-US" dirty="0" smtClean="0">
                <a:latin typeface="Calibri" pitchFamily="34" charset="0"/>
              </a:rPr>
              <a:t>severe </a:t>
            </a:r>
            <a:r>
              <a:rPr lang="en-US" dirty="0" smtClean="0">
                <a:latin typeface="Calibri" pitchFamily="34" charset="0"/>
              </a:rPr>
              <a:t>than major depression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Sometimes called the </a:t>
            </a:r>
            <a:r>
              <a:rPr lang="en-US" dirty="0" smtClean="0">
                <a:latin typeface="Calibri" pitchFamily="34" charset="0"/>
              </a:rPr>
              <a:t>“</a:t>
            </a:r>
            <a:r>
              <a:rPr lang="en-US" dirty="0" smtClean="0">
                <a:latin typeface="Calibri" pitchFamily="34" charset="0"/>
              </a:rPr>
              <a:t>common cold” of mental illne</a:t>
            </a:r>
            <a:r>
              <a:rPr lang="en-US" dirty="0" smtClean="0"/>
              <a:t>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3779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Dysthymia be medicated? </a:t>
            </a:r>
            <a:endParaRPr lang="en-US" dirty="0"/>
          </a:p>
        </p:txBody>
      </p:sp>
      <p:pic>
        <p:nvPicPr>
          <p:cNvPr id="1026" name="Picture 2" descr="http://ak.picdn.net/shutterstock/videos/3435122/preview/stock-footage-sad-young-girl-looking-out-the-window-on-a-rainy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95799"/>
            <a:ext cx="381000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Dysthymia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161194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4708045" cy="345069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" pitchFamily="34" charset="0"/>
              </a:rPr>
              <a:t>Two out of every three people who are depressed are women.</a:t>
            </a:r>
          </a:p>
          <a:p>
            <a:r>
              <a:rPr lang="en-US" b="1" dirty="0">
                <a:latin typeface="Calibri" pitchFamily="34" charset="0"/>
              </a:rPr>
              <a:t>Before the age of 11, girls and boys have the same rates of depression.  By age 18 girls have twice the depression rate of boys</a:t>
            </a:r>
            <a:r>
              <a:rPr lang="en-US" b="1" dirty="0" smtClean="0">
                <a:latin typeface="Calibri" pitchFamily="34" charset="0"/>
              </a:rPr>
              <a:t>.</a:t>
            </a:r>
          </a:p>
          <a:p>
            <a:r>
              <a:rPr lang="en-US" b="1" dirty="0" smtClean="0">
                <a:latin typeface="Calibri" pitchFamily="34" charset="0"/>
              </a:rPr>
              <a:t>Any theories? Why the difference?</a:t>
            </a:r>
            <a:endParaRPr lang="en-US" b="1" dirty="0">
              <a:latin typeface="Calibri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Gender Differences and Depression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38437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5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Bipolar Disorder – previously known as </a:t>
            </a:r>
            <a:r>
              <a:rPr lang="en-US" i="1" dirty="0"/>
              <a:t>manic depressive disorder – </a:t>
            </a:r>
            <a:r>
              <a:rPr lang="en-US" dirty="0"/>
              <a:t>is mood disorder in which the person alternates between the hopelessness of depression and the overexcited and unreasonably optimistic state of mania</a:t>
            </a:r>
          </a:p>
          <a:p>
            <a:r>
              <a:rPr lang="en-US" dirty="0">
                <a:latin typeface="Calibri" pitchFamily="34" charset="0"/>
              </a:rPr>
              <a:t>Also known as manic-depression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Bipolar Disorder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2726"/>
            <a:ext cx="2200275" cy="2085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91" y="265576"/>
            <a:ext cx="2143125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61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3" y="2132856"/>
            <a:ext cx="5040560" cy="28803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It’s good to be optimistic, but these manic phases are well beyond normal.</a:t>
            </a:r>
          </a:p>
          <a:p>
            <a:pPr>
              <a:lnSpc>
                <a:spcPct val="80000"/>
              </a:lnSpc>
            </a:pPr>
            <a:r>
              <a:rPr lang="en-US" dirty="0"/>
              <a:t>During mania, a person may go long periods without sleeping, may experience racing thoughts, </a:t>
            </a:r>
            <a:r>
              <a:rPr lang="en-US" dirty="0" err="1" smtClean="0"/>
              <a:t>speek</a:t>
            </a:r>
            <a:r>
              <a:rPr lang="en-US" dirty="0" smtClean="0"/>
              <a:t> rapidly, may </a:t>
            </a:r>
            <a:r>
              <a:rPr lang="en-US" dirty="0"/>
              <a:t>be easily distracted, </a:t>
            </a:r>
            <a:r>
              <a:rPr lang="en-US" dirty="0" smtClean="0"/>
              <a:t>may </a:t>
            </a:r>
            <a:r>
              <a:rPr lang="en-US" dirty="0"/>
              <a:t>set impossible </a:t>
            </a:r>
            <a:r>
              <a:rPr lang="en-US" dirty="0" smtClean="0"/>
              <a:t>goals and may eventually go into psychosis.</a:t>
            </a:r>
            <a:endParaRPr lang="en-US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Mania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01317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do  mean when we call someone a maniac?</a:t>
            </a:r>
            <a:endParaRPr lang="en-CA" dirty="0"/>
          </a:p>
        </p:txBody>
      </p:sp>
      <p:pic>
        <p:nvPicPr>
          <p:cNvPr id="3074" name="Picture 2" descr="http://natashatracy.com/blog/wp-content/uploads/2013/05/MP9004422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58" y="3166776"/>
            <a:ext cx="3643185" cy="242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8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641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Mood Disorders</vt:lpstr>
      <vt:lpstr>Symptoms</vt:lpstr>
      <vt:lpstr>Cutting/Self-Harm</vt:lpstr>
      <vt:lpstr>Suicide</vt:lpstr>
      <vt:lpstr>Major Depression</vt:lpstr>
      <vt:lpstr>Dysthymia</vt:lpstr>
      <vt:lpstr>Gender Differences and Depression</vt:lpstr>
      <vt:lpstr>Bipolar Disorder</vt:lpstr>
      <vt:lpstr>Mania</vt:lpstr>
      <vt:lpstr>Mania: Artists</vt:lpstr>
      <vt:lpstr>Self-Medication</vt:lpstr>
      <vt:lpstr>Causes</vt:lpstr>
      <vt:lpstr>Causes</vt:lpstr>
      <vt:lpstr>Attributions</vt:lpstr>
      <vt:lpstr>Learned Helplessness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</dc:title>
  <dc:creator>LOGIN</dc:creator>
  <cp:lastModifiedBy>LOGIN</cp:lastModifiedBy>
  <cp:revision>6</cp:revision>
  <dcterms:created xsi:type="dcterms:W3CDTF">2014-11-14T04:29:43Z</dcterms:created>
  <dcterms:modified xsi:type="dcterms:W3CDTF">2014-11-14T05:22:13Z</dcterms:modified>
</cp:coreProperties>
</file>