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2" r:id="rId7"/>
    <p:sldId id="274" r:id="rId8"/>
    <p:sldId id="270" r:id="rId9"/>
    <p:sldId id="263" r:id="rId10"/>
    <p:sldId id="264" r:id="rId11"/>
    <p:sldId id="265" r:id="rId12"/>
    <p:sldId id="266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3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47148-6A94-4F8A-A75A-EDC7474ED186}" type="datetimeFigureOut">
              <a:rPr lang="en-CA" smtClean="0"/>
              <a:t>2017-01-17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6E8A4-4583-4BD2-B9DB-B5A238F95F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5045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B4DA-D339-4FD8-ACBA-DF14241C6A9C}" type="datetimeFigureOut">
              <a:rPr lang="en-US" smtClean="0"/>
              <a:t>2017-01-17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CE6D-79D2-4F0A-AEB5-FF6EF7647C90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B4DA-D339-4FD8-ACBA-DF14241C6A9C}" type="datetimeFigureOut">
              <a:rPr lang="en-US" smtClean="0"/>
              <a:t>2017-01-17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CE6D-79D2-4F0A-AEB5-FF6EF7647C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B4DA-D339-4FD8-ACBA-DF14241C6A9C}" type="datetimeFigureOut">
              <a:rPr lang="en-US" smtClean="0"/>
              <a:t>2017-01-17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CE6D-79D2-4F0A-AEB5-FF6EF7647C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B4DA-D339-4FD8-ACBA-DF14241C6A9C}" type="datetimeFigureOut">
              <a:rPr lang="en-US" smtClean="0"/>
              <a:t>2017-01-17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CE6D-79D2-4F0A-AEB5-FF6EF7647C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B4DA-D339-4FD8-ACBA-DF14241C6A9C}" type="datetimeFigureOut">
              <a:rPr lang="en-US" smtClean="0"/>
              <a:t>2017-01-17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CE6D-79D2-4F0A-AEB5-FF6EF7647C9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B4DA-D339-4FD8-ACBA-DF14241C6A9C}" type="datetimeFigureOut">
              <a:rPr lang="en-US" smtClean="0"/>
              <a:t>2017-01-17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CE6D-79D2-4F0A-AEB5-FF6EF7647C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B4DA-D339-4FD8-ACBA-DF14241C6A9C}" type="datetimeFigureOut">
              <a:rPr lang="en-US" smtClean="0"/>
              <a:t>2017-01-17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CE6D-79D2-4F0A-AEB5-FF6EF7647C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B4DA-D339-4FD8-ACBA-DF14241C6A9C}" type="datetimeFigureOut">
              <a:rPr lang="en-US" smtClean="0"/>
              <a:t>2017-01-17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CE6D-79D2-4F0A-AEB5-FF6EF7647C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B4DA-D339-4FD8-ACBA-DF14241C6A9C}" type="datetimeFigureOut">
              <a:rPr lang="en-US" smtClean="0"/>
              <a:t>2017-01-17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CE6D-79D2-4F0A-AEB5-FF6EF7647C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B4DA-D339-4FD8-ACBA-DF14241C6A9C}" type="datetimeFigureOut">
              <a:rPr lang="en-US" smtClean="0"/>
              <a:t>2017-01-17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CE6D-79D2-4F0A-AEB5-FF6EF7647C90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B4DA-D339-4FD8-ACBA-DF14241C6A9C}" type="datetimeFigureOut">
              <a:rPr lang="en-US" smtClean="0"/>
              <a:t>2017-01-17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CE6D-79D2-4F0A-AEB5-FF6EF7647C90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B26B4DA-D339-4FD8-ACBA-DF14241C6A9C}" type="datetimeFigureOut">
              <a:rPr lang="en-US" smtClean="0"/>
              <a:t>2017-01-17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E0FCE6D-79D2-4F0A-AEB5-FF6EF7647C9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95800" cy="2670175"/>
          </a:xfrm>
        </p:spPr>
        <p:txBody>
          <a:bodyPr/>
          <a:lstStyle/>
          <a:p>
            <a:r>
              <a:rPr lang="en-US" dirty="0" smtClean="0"/>
              <a:t>Eating Disorders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00600"/>
            <a:ext cx="23336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www.worldoffemale.com/wp-content/uploads/2010/02/anorex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790" y="705864"/>
            <a:ext cx="3277472" cy="409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937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Genes, hormones and brain chemicals similar to those found in Anorexia sufferers contribute.</a:t>
            </a:r>
          </a:p>
          <a:p>
            <a:r>
              <a:rPr lang="en-US" dirty="0" smtClean="0"/>
              <a:t>Like Anorexia, Bulimia stems from an obsession to lose weight.</a:t>
            </a:r>
          </a:p>
          <a:p>
            <a:r>
              <a:rPr lang="en-US" dirty="0" smtClean="0"/>
              <a:t>Unlike Anorexia, Bulimics are more focused on self-image than control.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29000"/>
            <a:ext cx="46958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5257800"/>
            <a:ext cx="3230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Why are people with Bulimia of</a:t>
            </a:r>
          </a:p>
          <a:p>
            <a:r>
              <a:rPr lang="en-CA" dirty="0" smtClean="0"/>
              <a:t>An average weight and not thin?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8775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and Mental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Inability to sleep</a:t>
            </a:r>
          </a:p>
          <a:p>
            <a:r>
              <a:rPr lang="en-US" dirty="0" smtClean="0"/>
              <a:t>Infertility</a:t>
            </a:r>
          </a:p>
          <a:p>
            <a:r>
              <a:rPr lang="en-US" dirty="0" smtClean="0"/>
              <a:t>Internal bleeding</a:t>
            </a:r>
          </a:p>
          <a:p>
            <a:r>
              <a:rPr lang="en-US" dirty="0" smtClean="0"/>
              <a:t>Swelling and scarring in the throat and mouth</a:t>
            </a:r>
          </a:p>
          <a:p>
            <a:r>
              <a:rPr lang="en-US" dirty="0" smtClean="0"/>
              <a:t>Swelling and scarring on fingers and hands</a:t>
            </a:r>
          </a:p>
          <a:p>
            <a:r>
              <a:rPr lang="en-US" dirty="0" smtClean="0"/>
              <a:t>Depression</a:t>
            </a:r>
          </a:p>
          <a:p>
            <a:r>
              <a:rPr lang="en-US" dirty="0" smtClean="0"/>
              <a:t>Anxiety</a:t>
            </a:r>
          </a:p>
          <a:p>
            <a:r>
              <a:rPr lang="en-US" dirty="0" smtClean="0"/>
              <a:t>Heart Attacks</a:t>
            </a:r>
          </a:p>
          <a:p>
            <a:r>
              <a:rPr lang="en-US" dirty="0" smtClean="0"/>
              <a:t>Ultimately, death.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121" y="3733800"/>
            <a:ext cx="4209242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464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Cycle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589156" y="2967335"/>
            <a:ext cx="2514600" cy="923330"/>
            <a:chOff x="3191163" y="1560946"/>
            <a:chExt cx="2514600" cy="923330"/>
          </a:xfrm>
        </p:grpSpPr>
        <p:sp>
          <p:nvSpPr>
            <p:cNvPr id="4" name="TextBox 3"/>
            <p:cNvSpPr txBox="1"/>
            <p:nvPr/>
          </p:nvSpPr>
          <p:spPr>
            <a:xfrm>
              <a:off x="3191163" y="1560946"/>
              <a:ext cx="2514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Binging           over</a:t>
              </a:r>
            </a:p>
            <a:p>
              <a:r>
                <a:rPr lang="en-US" dirty="0" smtClean="0"/>
                <a:t>Eating mass amounts</a:t>
              </a:r>
            </a:p>
            <a:p>
              <a:r>
                <a:rPr lang="en-US" dirty="0" smtClean="0"/>
                <a:t>In a short period of time </a:t>
              </a:r>
              <a:endParaRPr lang="en-US" dirty="0"/>
            </a:p>
          </p:txBody>
        </p:sp>
        <p:sp>
          <p:nvSpPr>
            <p:cNvPr id="5" name="Right Arrow 4"/>
            <p:cNvSpPr/>
            <p:nvPr/>
          </p:nvSpPr>
          <p:spPr>
            <a:xfrm flipV="1">
              <a:off x="4114800" y="1745675"/>
              <a:ext cx="304800" cy="9233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7" name="Circular Arrow 6"/>
          <p:cNvSpPr/>
          <p:nvPr/>
        </p:nvSpPr>
        <p:spPr>
          <a:xfrm rot="1255006">
            <a:off x="4759156" y="2100876"/>
            <a:ext cx="1248063" cy="1143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472549"/>
              <a:gd name="adj5" fmla="val 125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1256" y="2670206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Feelings of Depression, Guilt, Disgust and Self Hatred</a:t>
            </a:r>
            <a:endParaRPr lang="en-US" dirty="0"/>
          </a:p>
        </p:txBody>
      </p:sp>
      <p:sp>
        <p:nvSpPr>
          <p:cNvPr id="9" name="Circular Arrow 8"/>
          <p:cNvSpPr/>
          <p:nvPr/>
        </p:nvSpPr>
        <p:spPr>
          <a:xfrm rot="5641477">
            <a:off x="5270254" y="3486210"/>
            <a:ext cx="1248063" cy="1143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663893"/>
              <a:gd name="adj5" fmla="val 125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82473" y="169532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Strict Diet and Exercise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393210" y="4330761"/>
            <a:ext cx="2514600" cy="923330"/>
            <a:chOff x="3429000" y="4495800"/>
            <a:chExt cx="2514600" cy="923330"/>
          </a:xfrm>
        </p:grpSpPr>
        <p:sp>
          <p:nvSpPr>
            <p:cNvPr id="11" name="TextBox 10"/>
            <p:cNvSpPr txBox="1"/>
            <p:nvPr/>
          </p:nvSpPr>
          <p:spPr>
            <a:xfrm>
              <a:off x="3429000" y="4495800"/>
              <a:ext cx="2514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Purging          excessive exercise, forced sickness and fasting.</a:t>
              </a:r>
              <a:endParaRPr lang="en-US" dirty="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4345710" y="4648200"/>
              <a:ext cx="304800" cy="14422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Circular Arrow 12"/>
          <p:cNvSpPr/>
          <p:nvPr/>
        </p:nvSpPr>
        <p:spPr>
          <a:xfrm rot="12181942">
            <a:off x="2891464" y="3602197"/>
            <a:ext cx="1248063" cy="1143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516634"/>
              <a:gd name="adj5" fmla="val 125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ular Arrow 14"/>
          <p:cNvSpPr/>
          <p:nvPr/>
        </p:nvSpPr>
        <p:spPr>
          <a:xfrm rot="16444930">
            <a:off x="3074878" y="2100885"/>
            <a:ext cx="1248063" cy="1143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266105"/>
              <a:gd name="adj5" fmla="val 125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3023" y="5943600"/>
            <a:ext cx="714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How could you break the cycle? How would you treat someone with Bulimia?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9385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Warning Signs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If you suspect that your friend may be developing Anorexia, what kind of clues could you look for? Brainstorm a list. </a:t>
            </a:r>
          </a:p>
          <a:p>
            <a:endParaRPr lang="en-CA" dirty="0"/>
          </a:p>
        </p:txBody>
      </p:sp>
      <p:pic>
        <p:nvPicPr>
          <p:cNvPr id="3074" name="Picture 2" descr="http://psicologiaprendes.com/wp-content/uploads/2013/07/bulim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43200"/>
            <a:ext cx="507492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733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Statistics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– </a:t>
            </a:r>
            <a:r>
              <a:rPr lang="en-US" dirty="0"/>
              <a:t>One in 100 American women suffer from anorexia. T</a:t>
            </a:r>
            <a:r>
              <a:rPr lang="en-US" dirty="0" smtClean="0"/>
              <a:t>hree </a:t>
            </a:r>
            <a:r>
              <a:rPr lang="en-US" dirty="0"/>
              <a:t>in 100 </a:t>
            </a:r>
            <a:r>
              <a:rPr lang="en-US" dirty="0" smtClean="0"/>
              <a:t>women </a:t>
            </a:r>
            <a:r>
              <a:rPr lang="en-US" dirty="0"/>
              <a:t>suffer from bulimia</a:t>
            </a:r>
            <a:r>
              <a:rPr lang="en-US" dirty="0" smtClean="0"/>
              <a:t>. That makes 3/100. </a:t>
            </a:r>
            <a:endParaRPr lang="en-CA" dirty="0"/>
          </a:p>
          <a:p>
            <a:r>
              <a:rPr lang="en-US" dirty="0"/>
              <a:t>– Women are much more likely than males to develop an eating disorder, but men can have eating </a:t>
            </a:r>
            <a:r>
              <a:rPr lang="en-US" dirty="0" smtClean="0"/>
              <a:t>disorders (and it is increasing). </a:t>
            </a:r>
            <a:endParaRPr lang="en-CA" dirty="0"/>
          </a:p>
          <a:p>
            <a:r>
              <a:rPr lang="en-US" dirty="0"/>
              <a:t>– Anorexia nervosa has the highest early death rate of any mental illness, up to 20 percent.</a:t>
            </a:r>
            <a:endParaRPr lang="en-CA" dirty="0"/>
          </a:p>
          <a:p>
            <a:r>
              <a:rPr lang="en-US" dirty="0"/>
              <a:t>– Most people with eating disorders never receive mental health care. </a:t>
            </a:r>
            <a:endParaRPr lang="en-CA" dirty="0"/>
          </a:p>
          <a:p>
            <a:r>
              <a:rPr lang="en-US" dirty="0"/>
              <a:t>– Almost 50% of people with eating disorders meet the criteria for depression.</a:t>
            </a:r>
            <a:endParaRPr lang="en-CA" dirty="0"/>
          </a:p>
          <a:p>
            <a:r>
              <a:rPr lang="en-US" dirty="0"/>
              <a:t>- As many as 10% of college women suffer from a clinical or nearly clinical eating disorder, including 5.1% who suffer from bulimia nervosa</a:t>
            </a:r>
            <a:endParaRPr lang="en-CA" dirty="0"/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6107668"/>
            <a:ext cx="5048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Which fact do you find surprising and/or interesting?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95861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Helping your Friends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warning signs could you look for </a:t>
            </a:r>
            <a:r>
              <a:rPr lang="en-CA" dirty="0" err="1" smtClean="0"/>
              <a:t>for</a:t>
            </a:r>
            <a:r>
              <a:rPr lang="en-CA" dirty="0" smtClean="0"/>
              <a:t> the following disorders? </a:t>
            </a:r>
          </a:p>
          <a:p>
            <a:r>
              <a:rPr lang="en-CA" dirty="0" smtClean="0"/>
              <a:t> Cutting</a:t>
            </a:r>
          </a:p>
          <a:p>
            <a:r>
              <a:rPr lang="en-CA" dirty="0" smtClean="0"/>
              <a:t> Psychosis</a:t>
            </a:r>
          </a:p>
          <a:p>
            <a:r>
              <a:rPr lang="en-CA" dirty="0" smtClean="0"/>
              <a:t> Mania</a:t>
            </a:r>
          </a:p>
          <a:p>
            <a:r>
              <a:rPr lang="en-CA" dirty="0" smtClean="0"/>
              <a:t> Anorexia</a:t>
            </a:r>
          </a:p>
          <a:p>
            <a:r>
              <a:rPr lang="en-CA" dirty="0" smtClean="0"/>
              <a:t> Bulimia</a:t>
            </a:r>
          </a:p>
          <a:p>
            <a:endParaRPr lang="en-CA" dirty="0" smtClean="0"/>
          </a:p>
          <a:p>
            <a:r>
              <a:rPr lang="en-CA" dirty="0" smtClean="0"/>
              <a:t>What should you do if you see some of the warning signs?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24096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Eating Disorder?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Generally, an Eating Disorder any of a range of psychological disorders characterized by abnormal eating habits and behaviors.</a:t>
            </a:r>
          </a:p>
          <a:p>
            <a:r>
              <a:rPr lang="en-US" dirty="0"/>
              <a:t>An eating disorder is when a person experiences severe disturbances in eating behavior, such as extreme reduction of food intake or overeating, or feelings of intense distress or concern about body weight or shape</a:t>
            </a:r>
            <a:r>
              <a:rPr lang="en-US" dirty="0" smtClean="0"/>
              <a:t>.</a:t>
            </a:r>
          </a:p>
          <a:p>
            <a:r>
              <a:rPr lang="en-US" dirty="0"/>
              <a:t>People with eating disorders are usually SECRETIVE about their eating, purging or lack of eating.</a:t>
            </a:r>
            <a:endParaRPr lang="en-CA" dirty="0"/>
          </a:p>
          <a:p>
            <a:endParaRPr lang="en-CA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23997"/>
            <a:ext cx="2533650" cy="167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5562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might you consider an</a:t>
            </a:r>
          </a:p>
          <a:p>
            <a:r>
              <a:rPr lang="en-CA" dirty="0" smtClean="0"/>
              <a:t>Abnormal eating behavior?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9861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85344"/>
            <a:ext cx="2057400" cy="274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Anorexia Nervosa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200"/>
          </a:xfrm>
        </p:spPr>
        <p:txBody>
          <a:bodyPr/>
          <a:lstStyle/>
          <a:p>
            <a:r>
              <a:rPr lang="en-US" dirty="0" smtClean="0"/>
              <a:t>Anorexia is the loss of appetite for food as a medical condition. As an emotional disorder, is it characterized by an obsessive want to lose weight by refusing to eat.</a:t>
            </a:r>
          </a:p>
          <a:p>
            <a:r>
              <a:rPr lang="en-US" dirty="0" smtClean="0"/>
              <a:t>A very complex eating disorder, Anorexia has 3 key characteristics</a:t>
            </a:r>
            <a:endParaRPr lang="en-US" dirty="0"/>
          </a:p>
          <a:p>
            <a:pPr lvl="8"/>
            <a:r>
              <a:rPr lang="en-US" sz="2000" dirty="0" smtClean="0"/>
              <a:t>Refusal to maintain a normal body weight</a:t>
            </a:r>
          </a:p>
          <a:p>
            <a:pPr lvl="8"/>
            <a:r>
              <a:rPr lang="en-US" sz="2000" dirty="0" smtClean="0"/>
              <a:t>Intense fear of gaining weight</a:t>
            </a:r>
          </a:p>
          <a:p>
            <a:pPr lvl="8"/>
            <a:r>
              <a:rPr lang="en-US" sz="2000" dirty="0" smtClean="0"/>
              <a:t>Body </a:t>
            </a:r>
            <a:r>
              <a:rPr lang="en-US" sz="2000" dirty="0" err="1" smtClean="0"/>
              <a:t>dysmorphia</a:t>
            </a:r>
            <a:r>
              <a:rPr lang="en-US" sz="2000" dirty="0" smtClean="0"/>
              <a:t> (distorted body image)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5653046"/>
            <a:ext cx="5478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Do you think that someone with </a:t>
            </a:r>
            <a:r>
              <a:rPr lang="en-CA" dirty="0" err="1" smtClean="0"/>
              <a:t>Anorexis</a:t>
            </a:r>
            <a:r>
              <a:rPr lang="en-CA" dirty="0" smtClean="0"/>
              <a:t> thinks that </a:t>
            </a:r>
          </a:p>
          <a:p>
            <a:r>
              <a:rPr lang="en-CA" dirty="0" smtClean="0"/>
              <a:t>They still need to lose weight? Do they really see the fat?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4471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Sings and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Dramatic weight loss.</a:t>
            </a:r>
          </a:p>
          <a:p>
            <a:r>
              <a:rPr lang="en-US" dirty="0" smtClean="0"/>
              <a:t>Denial of being underweight.</a:t>
            </a:r>
          </a:p>
          <a:p>
            <a:r>
              <a:rPr lang="en-US" dirty="0" smtClean="0"/>
              <a:t>Obsession with calories, fat, grams, carbs, etc.</a:t>
            </a:r>
          </a:p>
          <a:p>
            <a:r>
              <a:rPr lang="en-US" dirty="0" smtClean="0"/>
              <a:t>Often making excuses as to why the person is not eating.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4049284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kind of excuses could</a:t>
            </a:r>
          </a:p>
          <a:p>
            <a:r>
              <a:rPr lang="en-CA" dirty="0"/>
              <a:t>s</a:t>
            </a:r>
            <a:r>
              <a:rPr lang="en-CA" dirty="0" smtClean="0"/>
              <a:t>omeone make for not eating or avoiding situations where eating is involved?  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052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297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57600"/>
            <a:ext cx="3313112" cy="283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/>
          <a:lstStyle/>
          <a:p>
            <a:r>
              <a:rPr lang="en-US" dirty="0" smtClean="0"/>
              <a:t>Some research suggests a genetic predisposition to Anorexia.</a:t>
            </a:r>
          </a:p>
          <a:p>
            <a:r>
              <a:rPr lang="en-US" dirty="0" smtClean="0"/>
              <a:t>Brain chemistry plays a significant role as well. </a:t>
            </a:r>
          </a:p>
          <a:p>
            <a:r>
              <a:rPr lang="en-US" dirty="0" smtClean="0"/>
              <a:t>An </a:t>
            </a:r>
            <a:r>
              <a:rPr lang="en-US" dirty="0"/>
              <a:t>individual may experience decreased self-esteem or self-control because of pre-disposing factors and use dieting or weight loss to gain a sense of </a:t>
            </a:r>
            <a:r>
              <a:rPr lang="en-US" dirty="0" smtClean="0"/>
              <a:t>control.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4267200"/>
            <a:ext cx="3882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How does would someone with Anorexia</a:t>
            </a:r>
          </a:p>
          <a:p>
            <a:r>
              <a:rPr lang="en-CA" dirty="0"/>
              <a:t>f</a:t>
            </a:r>
            <a:r>
              <a:rPr lang="en-CA" dirty="0" smtClean="0"/>
              <a:t>eel a sense of control in their life?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6589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and Mental Effects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13" y="1442684"/>
            <a:ext cx="1981200" cy="13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1415479"/>
            <a:ext cx="1331627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89364"/>
            <a:ext cx="1742142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316" y="820532"/>
            <a:ext cx="2335076" cy="155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13" y="3131724"/>
            <a:ext cx="1991950" cy="132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3463717"/>
            <a:ext cx="2067801" cy="131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65881"/>
            <a:ext cx="2167711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3" y="5104093"/>
            <a:ext cx="2060320" cy="119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4163" y="276239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Mood Swings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12194" y="3426375"/>
            <a:ext cx="189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Tiredness/Fatigue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39516" y="2927334"/>
            <a:ext cx="150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Poor Memory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69978" y="2517720"/>
            <a:ext cx="2182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Dizziness, Headaches and Fainting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1013" y="4457763"/>
            <a:ext cx="2261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Black Hairs over Body and Face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495574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Tooth and Gum Decay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76999" y="6190178"/>
            <a:ext cx="2167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Yellowing Skin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4227" y="6374084"/>
            <a:ext cx="222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Brittle, Breaking Nails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10204" y="5728513"/>
            <a:ext cx="3624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How are these symptoms</a:t>
            </a:r>
          </a:p>
          <a:p>
            <a:r>
              <a:rPr lang="en-CA" sz="2000" dirty="0"/>
              <a:t>r</a:t>
            </a:r>
            <a:r>
              <a:rPr lang="en-CA" sz="2000" dirty="0" smtClean="0"/>
              <a:t>elated to a lack of nutrition? 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09596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ProAnna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There are a number of internet sights that promote </a:t>
            </a:r>
            <a:r>
              <a:rPr lang="en-CA" dirty="0" err="1" smtClean="0"/>
              <a:t>Annorexia</a:t>
            </a:r>
            <a:endParaRPr lang="en-CA" dirty="0" smtClean="0"/>
          </a:p>
          <a:p>
            <a:r>
              <a:rPr lang="en-CA" dirty="0" smtClean="0"/>
              <a:t>They are a place where people can share tips on not eating. </a:t>
            </a:r>
          </a:p>
          <a:p>
            <a:r>
              <a:rPr lang="en-CA" dirty="0" smtClean="0"/>
              <a:t>A number of places have tried to ban them and make them illegal. </a:t>
            </a:r>
            <a:endParaRPr lang="en-CA" dirty="0"/>
          </a:p>
          <a:p>
            <a:r>
              <a:rPr lang="en-CA" dirty="0" smtClean="0"/>
              <a:t>What do you think? </a:t>
            </a:r>
            <a:endParaRPr lang="en-CA" dirty="0"/>
          </a:p>
        </p:txBody>
      </p:sp>
      <p:pic>
        <p:nvPicPr>
          <p:cNvPr id="5122" name="Picture 2" descr="http://cdn.blisstree.com/files/2012/02/shutterstock_89344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944" y="3505200"/>
            <a:ext cx="4076700" cy="291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038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Warning Signs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/>
          <a:lstStyle/>
          <a:p>
            <a:r>
              <a:rPr lang="en-CA" dirty="0" smtClean="0"/>
              <a:t>If you suspect that your friend may be developing Anorexia, what kind of clues could you look for? Brainstorm a list. </a:t>
            </a:r>
            <a:endParaRPr lang="en-CA" dirty="0"/>
          </a:p>
        </p:txBody>
      </p:sp>
      <p:pic>
        <p:nvPicPr>
          <p:cNvPr id="2050" name="Picture 2" descr="http://www.visitrockypoint.com/wp-content/uploads/2013/05/anorex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31267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882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Bulimia Nervosa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/>
          <a:lstStyle/>
          <a:p>
            <a:r>
              <a:rPr lang="en-US" dirty="0" smtClean="0"/>
              <a:t>An overeating disorder followed by a vicious purging cycle. A compulsion to overeat followed by intense feelings of guilt and depression thus beginning the cycle of forced sickness, over exercising, or fasting.</a:t>
            </a:r>
          </a:p>
          <a:p>
            <a:r>
              <a:rPr lang="en-US" dirty="0" smtClean="0"/>
              <a:t>People with Bulimia tend to be of average weight.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62202"/>
            <a:ext cx="4075113" cy="271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5486400"/>
            <a:ext cx="3462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Do you ever feel guilty after eating</a:t>
            </a:r>
          </a:p>
          <a:p>
            <a:r>
              <a:rPr lang="en-CA" dirty="0" smtClean="0"/>
              <a:t>And have the desire to “purge”?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0846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127</TotalTime>
  <Words>814</Words>
  <Application>Microsoft Macintosh PowerPoint</Application>
  <PresentationFormat>On-screen Show (4:3)</PresentationFormat>
  <Paragraphs>95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Thatch</vt:lpstr>
      <vt:lpstr>Eating Disorders</vt:lpstr>
      <vt:lpstr>What Is An Eating Disorder?</vt:lpstr>
      <vt:lpstr>Anorexia Nervosa</vt:lpstr>
      <vt:lpstr>Sings and Symptoms</vt:lpstr>
      <vt:lpstr>Causes</vt:lpstr>
      <vt:lpstr>Physical and Mental Effects</vt:lpstr>
      <vt:lpstr>ProAnna</vt:lpstr>
      <vt:lpstr>Warning Signs</vt:lpstr>
      <vt:lpstr>Bulimia Nervosa</vt:lpstr>
      <vt:lpstr>Causes</vt:lpstr>
      <vt:lpstr>Physical and Mental Effects</vt:lpstr>
      <vt:lpstr>The Cycle</vt:lpstr>
      <vt:lpstr>Warning Signs</vt:lpstr>
      <vt:lpstr>Statistics</vt:lpstr>
      <vt:lpstr>Helping your Friends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Eating Disorders</dc:title>
  <dc:creator>Student</dc:creator>
  <cp:lastModifiedBy>SD37</cp:lastModifiedBy>
  <cp:revision>12</cp:revision>
  <cp:lastPrinted>2014-04-07T15:04:04Z</cp:lastPrinted>
  <dcterms:created xsi:type="dcterms:W3CDTF">2013-10-24T20:51:19Z</dcterms:created>
  <dcterms:modified xsi:type="dcterms:W3CDTF">2017-01-17T18:22:15Z</dcterms:modified>
</cp:coreProperties>
</file>