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8"/>
  </p:handoutMasterIdLst>
  <p:sldIdLst>
    <p:sldId id="256" r:id="rId2"/>
    <p:sldId id="257" r:id="rId3"/>
    <p:sldId id="258" r:id="rId4"/>
    <p:sldId id="259" r:id="rId5"/>
    <p:sldId id="260" r:id="rId6"/>
    <p:sldId id="261" r:id="rId7"/>
    <p:sldId id="263" r:id="rId8"/>
    <p:sldId id="264" r:id="rId9"/>
    <p:sldId id="265" r:id="rId10"/>
    <p:sldId id="266" r:id="rId11"/>
    <p:sldId id="274" r:id="rId12"/>
    <p:sldId id="267" r:id="rId13"/>
    <p:sldId id="268" r:id="rId14"/>
    <p:sldId id="269" r:id="rId15"/>
    <p:sldId id="271" r:id="rId16"/>
    <p:sldId id="272" r:id="rId17"/>
    <p:sldId id="273" r:id="rId18"/>
    <p:sldId id="270"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33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58F05-10F8-48E8-BE6E-D76B35AE9C0A}" type="datetimeFigureOut">
              <a:rPr lang="en-CA" smtClean="0"/>
              <a:t>2017-01-17</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BC9829-65AD-453E-AD1D-86D35E1925CD}" type="slidenum">
              <a:rPr lang="en-CA" smtClean="0"/>
              <a:t>‹#›</a:t>
            </a:fld>
            <a:endParaRPr lang="en-CA"/>
          </a:p>
        </p:txBody>
      </p:sp>
    </p:spTree>
    <p:extLst>
      <p:ext uri="{BB962C8B-B14F-4D97-AF65-F5344CB8AC3E}">
        <p14:creationId xmlns:p14="http://schemas.microsoft.com/office/powerpoint/2010/main" val="23008356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AA3B418-A1D0-4C5A-84A2-1EB21C5D2EA5}" type="datetimeFigureOut">
              <a:rPr lang="en-US" smtClean="0"/>
              <a:t>2017-01-17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47DFDA4-38E3-4B27-AADD-D9C532D50DA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A3B418-A1D0-4C5A-84A2-1EB21C5D2EA5}" type="datetimeFigureOut">
              <a:rPr lang="en-US" smtClean="0"/>
              <a:t>2017-01-17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DFDA4-38E3-4B27-AADD-D9C532D50D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A3B418-A1D0-4C5A-84A2-1EB21C5D2EA5}" type="datetimeFigureOut">
              <a:rPr lang="en-US" smtClean="0"/>
              <a:t>2017-01-17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DFDA4-38E3-4B27-AADD-D9C532D50D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AA3B418-A1D0-4C5A-84A2-1EB21C5D2EA5}" type="datetimeFigureOut">
              <a:rPr lang="en-US" smtClean="0"/>
              <a:t>2017-01-17</a:t>
            </a:fld>
            <a:endParaRPr lang="en-US"/>
          </a:p>
        </p:txBody>
      </p:sp>
      <p:sp>
        <p:nvSpPr>
          <p:cNvPr id="9" name="Slide Number Placeholder 8"/>
          <p:cNvSpPr>
            <a:spLocks noGrp="1"/>
          </p:cNvSpPr>
          <p:nvPr>
            <p:ph type="sldNum" sz="quarter" idx="15"/>
          </p:nvPr>
        </p:nvSpPr>
        <p:spPr/>
        <p:txBody>
          <a:bodyPr rtlCol="0"/>
          <a:lstStyle/>
          <a:p>
            <a:fld id="{447DFDA4-38E3-4B27-AADD-D9C532D50DA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AA3B418-A1D0-4C5A-84A2-1EB21C5D2EA5}" type="datetimeFigureOut">
              <a:rPr lang="en-US" smtClean="0"/>
              <a:t>2017-01-17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47DFDA4-38E3-4B27-AADD-D9C532D50DA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AA3B418-A1D0-4C5A-84A2-1EB21C5D2EA5}" type="datetimeFigureOut">
              <a:rPr lang="en-US" smtClean="0"/>
              <a:t>2017-01-17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DFDA4-38E3-4B27-AADD-D9C532D50DA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AA3B418-A1D0-4C5A-84A2-1EB21C5D2EA5}" type="datetimeFigureOut">
              <a:rPr lang="en-US" smtClean="0"/>
              <a:t>2017-01-17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DFDA4-38E3-4B27-AADD-D9C532D50DA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AA3B418-A1D0-4C5A-84A2-1EB21C5D2EA5}" type="datetimeFigureOut">
              <a:rPr lang="en-US" smtClean="0"/>
              <a:t>2017-01-17</a:t>
            </a:fld>
            <a:endParaRPr lang="en-US"/>
          </a:p>
        </p:txBody>
      </p:sp>
      <p:sp>
        <p:nvSpPr>
          <p:cNvPr id="7" name="Slide Number Placeholder 6"/>
          <p:cNvSpPr>
            <a:spLocks noGrp="1"/>
          </p:cNvSpPr>
          <p:nvPr>
            <p:ph type="sldNum" sz="quarter" idx="11"/>
          </p:nvPr>
        </p:nvSpPr>
        <p:spPr/>
        <p:txBody>
          <a:bodyPr rtlCol="0"/>
          <a:lstStyle/>
          <a:p>
            <a:fld id="{447DFDA4-38E3-4B27-AADD-D9C532D50DA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3B418-A1D0-4C5A-84A2-1EB21C5D2EA5}" type="datetimeFigureOut">
              <a:rPr lang="en-US" smtClean="0"/>
              <a:t>2017-01-17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DFDA4-38E3-4B27-AADD-D9C532D50D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AA3B418-A1D0-4C5A-84A2-1EB21C5D2EA5}" type="datetimeFigureOut">
              <a:rPr lang="en-US" smtClean="0"/>
              <a:t>2017-01-17</a:t>
            </a:fld>
            <a:endParaRPr lang="en-US"/>
          </a:p>
        </p:txBody>
      </p:sp>
      <p:sp>
        <p:nvSpPr>
          <p:cNvPr id="22" name="Slide Number Placeholder 21"/>
          <p:cNvSpPr>
            <a:spLocks noGrp="1"/>
          </p:cNvSpPr>
          <p:nvPr>
            <p:ph type="sldNum" sz="quarter" idx="15"/>
          </p:nvPr>
        </p:nvSpPr>
        <p:spPr/>
        <p:txBody>
          <a:bodyPr rtlCol="0"/>
          <a:lstStyle/>
          <a:p>
            <a:fld id="{447DFDA4-38E3-4B27-AADD-D9C532D50DA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AA3B418-A1D0-4C5A-84A2-1EB21C5D2EA5}" type="datetimeFigureOut">
              <a:rPr lang="en-US" smtClean="0"/>
              <a:t>2017-01-17</a:t>
            </a:fld>
            <a:endParaRPr lang="en-US"/>
          </a:p>
        </p:txBody>
      </p:sp>
      <p:sp>
        <p:nvSpPr>
          <p:cNvPr id="18" name="Slide Number Placeholder 17"/>
          <p:cNvSpPr>
            <a:spLocks noGrp="1"/>
          </p:cNvSpPr>
          <p:nvPr>
            <p:ph type="sldNum" sz="quarter" idx="11"/>
          </p:nvPr>
        </p:nvSpPr>
        <p:spPr/>
        <p:txBody>
          <a:bodyPr rtlCol="0"/>
          <a:lstStyle/>
          <a:p>
            <a:fld id="{447DFDA4-38E3-4B27-AADD-D9C532D50DA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AA3B418-A1D0-4C5A-84A2-1EB21C5D2EA5}" type="datetimeFigureOut">
              <a:rPr lang="en-US" smtClean="0"/>
              <a:t>2017-01-17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7DFDA4-38E3-4B27-AADD-D9C532D50D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Dissociative, Somatoform and Factitious Disorders</a:t>
            </a:r>
            <a:r>
              <a:rPr lang="en-US" b="0" dirty="0"/>
              <a:t> </a:t>
            </a:r>
            <a:endParaRPr lang="en-US" dirty="0"/>
          </a:p>
        </p:txBody>
      </p:sp>
      <p:sp>
        <p:nvSpPr>
          <p:cNvPr id="3" name="Subtitle 2"/>
          <p:cNvSpPr>
            <a:spLocks noGrp="1"/>
          </p:cNvSpPr>
          <p:nvPr>
            <p:ph type="subTitle" idx="1"/>
          </p:nvPr>
        </p:nvSpPr>
        <p:spPr/>
        <p:txBody>
          <a:bodyPr/>
          <a:lstStyle/>
          <a:p>
            <a:endParaRPr lang="en-US"/>
          </a:p>
        </p:txBody>
      </p:sp>
      <p:pic>
        <p:nvPicPr>
          <p:cNvPr id="13314" name="Picture 2" descr="http://trialx.com/curetalk/wp-content/blogs.dir/7/files/2011/05/diseases/Dissociative_Disorder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25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Depersonalization Disorder</a:t>
            </a:r>
            <a:r>
              <a:rPr lang="en-US" dirty="0"/>
              <a:t> </a:t>
            </a:r>
          </a:p>
        </p:txBody>
      </p:sp>
      <p:sp>
        <p:nvSpPr>
          <p:cNvPr id="3" name="Content Placeholder 2"/>
          <p:cNvSpPr>
            <a:spLocks noGrp="1"/>
          </p:cNvSpPr>
          <p:nvPr>
            <p:ph sz="quarter" idx="1"/>
          </p:nvPr>
        </p:nvSpPr>
        <p:spPr>
          <a:xfrm>
            <a:off x="457200" y="1600200"/>
            <a:ext cx="7467600" cy="2133600"/>
          </a:xfrm>
        </p:spPr>
        <p:txBody>
          <a:bodyPr>
            <a:normAutofit fontScale="85000" lnSpcReduction="10000"/>
          </a:bodyPr>
          <a:lstStyle/>
          <a:p>
            <a:pPr fontAlgn="base"/>
            <a:r>
              <a:rPr lang="en-US" dirty="0" smtClean="0"/>
              <a:t>It is </a:t>
            </a:r>
            <a:r>
              <a:rPr lang="en-US" dirty="0"/>
              <a:t>marked by a feeling of detachment or distance from one's own experience, body, or self. </a:t>
            </a:r>
            <a:endParaRPr lang="en-US" dirty="0" smtClean="0"/>
          </a:p>
          <a:p>
            <a:pPr fontAlgn="base"/>
            <a:r>
              <a:rPr lang="en-US" dirty="0" smtClean="0"/>
              <a:t>Of </a:t>
            </a:r>
            <a:r>
              <a:rPr lang="en-US" dirty="0"/>
              <a:t>the dissociative disorders, depersonalization is the one most easily identified with by the general public; one can easily relate to feeling as they in a dream, or being spaced out. Feeling out of control of one's actions and movements is something that people describe when intoxicated. </a:t>
            </a:r>
            <a:endParaRPr lang="en-US" dirty="0" smtClean="0"/>
          </a:p>
          <a:p>
            <a:endParaRPr lang="en-US" dirty="0"/>
          </a:p>
        </p:txBody>
      </p:sp>
      <p:pic>
        <p:nvPicPr>
          <p:cNvPr id="9218" name="Picture 2" descr="http://th00.deviantart.net/fs7/PRE/i/2005/187/3/4/surrealism___depersonalization_by_awfulwaff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40101"/>
            <a:ext cx="7086600" cy="28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0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Depersonalization Disorder</a:t>
            </a:r>
            <a:endParaRPr lang="en-US" dirty="0"/>
          </a:p>
        </p:txBody>
      </p:sp>
      <p:sp>
        <p:nvSpPr>
          <p:cNvPr id="3" name="Content Placeholder 2"/>
          <p:cNvSpPr>
            <a:spLocks noGrp="1"/>
          </p:cNvSpPr>
          <p:nvPr>
            <p:ph sz="quarter" idx="1"/>
          </p:nvPr>
        </p:nvSpPr>
        <p:spPr>
          <a:xfrm>
            <a:off x="457200" y="1600200"/>
            <a:ext cx="7467600" cy="2895600"/>
          </a:xfrm>
        </p:spPr>
        <p:txBody>
          <a:bodyPr>
            <a:normAutofit/>
          </a:bodyPr>
          <a:lstStyle/>
          <a:p>
            <a:pPr fontAlgn="base"/>
            <a:r>
              <a:rPr lang="en-US" dirty="0"/>
              <a:t>An individual with depersonalization disorder has this experience so frequently and so severely that it interrupts his or her functioning and experience. A person's experience with depersonalization can be so severe that he or she believes the external world is unreal or distorted. </a:t>
            </a:r>
          </a:p>
          <a:p>
            <a:pPr fontAlgn="base"/>
            <a:endParaRPr lang="en-US" dirty="0"/>
          </a:p>
          <a:p>
            <a:endParaRPr lang="en-US" dirty="0"/>
          </a:p>
        </p:txBody>
      </p:sp>
      <p:sp>
        <p:nvSpPr>
          <p:cNvPr id="4" name="TextBox 3"/>
          <p:cNvSpPr txBox="1"/>
          <p:nvPr/>
        </p:nvSpPr>
        <p:spPr>
          <a:xfrm>
            <a:off x="685800" y="4572000"/>
            <a:ext cx="3886200" cy="1477328"/>
          </a:xfrm>
          <a:prstGeom prst="rect">
            <a:avLst/>
          </a:prstGeom>
          <a:noFill/>
        </p:spPr>
        <p:txBody>
          <a:bodyPr wrap="square" rtlCol="0">
            <a:spAutoFit/>
          </a:bodyPr>
          <a:lstStyle/>
          <a:p>
            <a:r>
              <a:rPr lang="en-US" dirty="0" smtClean="0"/>
              <a:t>Question:</a:t>
            </a:r>
            <a:r>
              <a:rPr lang="en-US" i="1" dirty="0" smtClean="0"/>
              <a:t> Do you ever get the feeling that things aren't real? That something is out of place? Can you share a time that this has happened?</a:t>
            </a:r>
            <a:endParaRPr lang="en-US" dirty="0"/>
          </a:p>
        </p:txBody>
      </p:sp>
      <p:pic>
        <p:nvPicPr>
          <p:cNvPr id="8194" name="Picture 2" descr="http://trialx.com/curetalk/wp-content/blogs.dir/7/files/2011/05/diseases/Depersonaliza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93337"/>
            <a:ext cx="3352800" cy="224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1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Somatoform Disorders</a:t>
            </a:r>
            <a:r>
              <a:rPr lang="en-US" dirty="0"/>
              <a:t>  </a:t>
            </a:r>
            <a:br>
              <a:rPr lang="en-US" dirty="0"/>
            </a:br>
            <a:endParaRPr lang="en-US" dirty="0"/>
          </a:p>
        </p:txBody>
      </p:sp>
      <p:sp>
        <p:nvSpPr>
          <p:cNvPr id="3" name="Content Placeholder 2"/>
          <p:cNvSpPr>
            <a:spLocks noGrp="1"/>
          </p:cNvSpPr>
          <p:nvPr>
            <p:ph sz="quarter" idx="1"/>
          </p:nvPr>
        </p:nvSpPr>
        <p:spPr>
          <a:xfrm>
            <a:off x="457200" y="1600200"/>
            <a:ext cx="7467600" cy="1981200"/>
          </a:xfrm>
        </p:spPr>
        <p:txBody>
          <a:bodyPr/>
          <a:lstStyle/>
          <a:p>
            <a:pPr fontAlgn="base"/>
            <a:r>
              <a:rPr lang="en-US" dirty="0" smtClean="0"/>
              <a:t>In </a:t>
            </a:r>
            <a:r>
              <a:rPr lang="en-US" dirty="0"/>
              <a:t>somatoform disorders, there are physical complaints that cannot be accounted for by organic causes. Thus the symptoms are theorized to reflect psychological rather than biological factors.</a:t>
            </a:r>
          </a:p>
          <a:p>
            <a:endParaRPr lang="en-US" dirty="0"/>
          </a:p>
        </p:txBody>
      </p:sp>
      <p:pic>
        <p:nvPicPr>
          <p:cNvPr id="7170" name="Picture 2" descr="http://www.online-diagnosis.com/images/upper-arm-p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4248150" cy="2809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3962400"/>
            <a:ext cx="1828800" cy="1754326"/>
          </a:xfrm>
          <a:prstGeom prst="rect">
            <a:avLst/>
          </a:prstGeom>
          <a:noFill/>
        </p:spPr>
        <p:txBody>
          <a:bodyPr wrap="square" rtlCol="0">
            <a:spAutoFit/>
          </a:bodyPr>
          <a:lstStyle/>
          <a:p>
            <a:r>
              <a:rPr lang="en-US" i="1" dirty="0" smtClean="0"/>
              <a:t>Question: When you are stressed – do you have a physical reaction? </a:t>
            </a:r>
            <a:endParaRPr lang="en-US" i="1" dirty="0"/>
          </a:p>
        </p:txBody>
      </p:sp>
    </p:spTree>
    <p:extLst>
      <p:ext uri="{BB962C8B-B14F-4D97-AF65-F5344CB8AC3E}">
        <p14:creationId xmlns:p14="http://schemas.microsoft.com/office/powerpoint/2010/main" val="418710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Hypochondriasis </a:t>
            </a:r>
            <a:endParaRPr lang="en-US" dirty="0"/>
          </a:p>
        </p:txBody>
      </p:sp>
      <p:sp>
        <p:nvSpPr>
          <p:cNvPr id="3" name="Content Placeholder 2"/>
          <p:cNvSpPr>
            <a:spLocks noGrp="1"/>
          </p:cNvSpPr>
          <p:nvPr>
            <p:ph sz="quarter" idx="1"/>
          </p:nvPr>
        </p:nvSpPr>
        <p:spPr>
          <a:xfrm>
            <a:off x="457200" y="1600200"/>
            <a:ext cx="7467600" cy="2819400"/>
          </a:xfrm>
        </p:spPr>
        <p:txBody>
          <a:bodyPr/>
          <a:lstStyle/>
          <a:p>
            <a:r>
              <a:rPr lang="en-US" dirty="0" smtClean="0"/>
              <a:t>Individuals </a:t>
            </a:r>
            <a:r>
              <a:rPr lang="en-US" dirty="0"/>
              <a:t>with this disorder </a:t>
            </a:r>
            <a:r>
              <a:rPr lang="en-US" dirty="0" smtClean="0"/>
              <a:t>(“</a:t>
            </a:r>
            <a:r>
              <a:rPr lang="en-US" dirty="0"/>
              <a:t>hypochondriacs</a:t>
            </a:r>
            <a:r>
              <a:rPr lang="en-US" dirty="0" smtClean="0"/>
              <a:t>”) </a:t>
            </a:r>
            <a:r>
              <a:rPr lang="en-US" dirty="0"/>
              <a:t>are preoccupied with the belief or fear that they have a serious medical condition. </a:t>
            </a:r>
            <a:endParaRPr lang="en-US" dirty="0" smtClean="0"/>
          </a:p>
          <a:p>
            <a:r>
              <a:rPr lang="en-US" dirty="0" smtClean="0"/>
              <a:t>Their </a:t>
            </a:r>
            <a:r>
              <a:rPr lang="en-US" dirty="0"/>
              <a:t>belief or fear is triggered by their own misinterpretation of their physical symptoms or bodily functions (e.g. they have occasional headaches and fear they have a brain tumor). </a:t>
            </a:r>
            <a:endParaRPr lang="en-US" dirty="0" smtClean="0"/>
          </a:p>
          <a:p>
            <a:pPr marL="0" indent="0">
              <a:buNone/>
            </a:pPr>
            <a:endParaRPr lang="en-US" dirty="0"/>
          </a:p>
        </p:txBody>
      </p:sp>
      <p:sp>
        <p:nvSpPr>
          <p:cNvPr id="4" name="TextBox 3"/>
          <p:cNvSpPr txBox="1"/>
          <p:nvPr/>
        </p:nvSpPr>
        <p:spPr>
          <a:xfrm>
            <a:off x="838200" y="4572000"/>
            <a:ext cx="3352800" cy="1477328"/>
          </a:xfrm>
          <a:prstGeom prst="rect">
            <a:avLst/>
          </a:prstGeom>
          <a:noFill/>
        </p:spPr>
        <p:txBody>
          <a:bodyPr wrap="square" rtlCol="0">
            <a:spAutoFit/>
          </a:bodyPr>
          <a:lstStyle/>
          <a:p>
            <a:r>
              <a:rPr lang="en-US" dirty="0" smtClean="0"/>
              <a:t>Question: </a:t>
            </a:r>
            <a:r>
              <a:rPr lang="en-US" i="1" dirty="0" smtClean="0"/>
              <a:t>Do you know someone like this? How do you think you think someone might be treated for this? </a:t>
            </a:r>
            <a:r>
              <a:rPr lang="en-US" dirty="0" smtClean="0"/>
              <a:t> </a:t>
            </a:r>
          </a:p>
          <a:p>
            <a:endParaRPr lang="en-US" dirty="0"/>
          </a:p>
        </p:txBody>
      </p:sp>
      <p:pic>
        <p:nvPicPr>
          <p:cNvPr id="6146" name="Picture 2" descr="http://sophiaglutenfree.com/wp-content/uploads/2010/04/web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72000"/>
            <a:ext cx="3295650" cy="187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4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Body </a:t>
            </a:r>
            <a:r>
              <a:rPr lang="en-US" b="1" dirty="0" err="1"/>
              <a:t>Dysmorphic</a:t>
            </a:r>
            <a:r>
              <a:rPr lang="en-US" b="1" dirty="0"/>
              <a:t> Disorder </a:t>
            </a:r>
            <a:endParaRPr lang="en-US" dirty="0"/>
          </a:p>
        </p:txBody>
      </p:sp>
      <p:sp>
        <p:nvSpPr>
          <p:cNvPr id="3" name="Content Placeholder 2"/>
          <p:cNvSpPr>
            <a:spLocks noGrp="1"/>
          </p:cNvSpPr>
          <p:nvPr>
            <p:ph sz="quarter" idx="1"/>
          </p:nvPr>
        </p:nvSpPr>
        <p:spPr>
          <a:xfrm>
            <a:off x="457200" y="1600200"/>
            <a:ext cx="7467600" cy="2743200"/>
          </a:xfrm>
        </p:spPr>
        <p:txBody>
          <a:bodyPr/>
          <a:lstStyle/>
          <a:p>
            <a:pPr fontAlgn="base"/>
            <a:r>
              <a:rPr lang="en-US" dirty="0" smtClean="0"/>
              <a:t>Individuals </a:t>
            </a:r>
            <a:r>
              <a:rPr lang="en-US" dirty="0"/>
              <a:t>with this disorder become extremely preoccupied with and distressed about one or more imagined or actual (but minor) physical flaws </a:t>
            </a:r>
            <a:endParaRPr lang="en-US" dirty="0" smtClean="0"/>
          </a:p>
          <a:p>
            <a:pPr fontAlgn="base"/>
            <a:r>
              <a:rPr lang="en-US" dirty="0" smtClean="0"/>
              <a:t>Example: </a:t>
            </a:r>
            <a:r>
              <a:rPr lang="en-US" dirty="0"/>
              <a:t>s</a:t>
            </a:r>
            <a:r>
              <a:rPr lang="en-US" dirty="0" smtClean="0"/>
              <a:t>omeone </a:t>
            </a:r>
            <a:r>
              <a:rPr lang="en-US" dirty="0"/>
              <a:t>with a small scar on her hand always wears gloves or keeps her hand hidden from </a:t>
            </a:r>
            <a:r>
              <a:rPr lang="en-US" dirty="0" smtClean="0"/>
              <a:t>others.</a:t>
            </a:r>
            <a:r>
              <a:rPr lang="en-US" dirty="0"/>
              <a:t> </a:t>
            </a:r>
          </a:p>
          <a:p>
            <a:endParaRPr lang="en-US" dirty="0"/>
          </a:p>
        </p:txBody>
      </p:sp>
      <p:sp>
        <p:nvSpPr>
          <p:cNvPr id="4" name="TextBox 3"/>
          <p:cNvSpPr txBox="1"/>
          <p:nvPr/>
        </p:nvSpPr>
        <p:spPr>
          <a:xfrm>
            <a:off x="381000" y="4648200"/>
            <a:ext cx="3657600" cy="1200329"/>
          </a:xfrm>
          <a:prstGeom prst="rect">
            <a:avLst/>
          </a:prstGeom>
          <a:noFill/>
        </p:spPr>
        <p:txBody>
          <a:bodyPr wrap="square" rtlCol="0">
            <a:spAutoFit/>
          </a:bodyPr>
          <a:lstStyle/>
          <a:p>
            <a:r>
              <a:rPr lang="en-US" dirty="0" smtClean="0"/>
              <a:t>Question: </a:t>
            </a:r>
            <a:r>
              <a:rPr lang="en-US" i="1" dirty="0" smtClean="0"/>
              <a:t>How might someone develop this disorder? Any theories?</a:t>
            </a:r>
            <a:endParaRPr lang="en-US" dirty="0" smtClean="0"/>
          </a:p>
          <a:p>
            <a:endParaRPr lang="en-US" dirty="0"/>
          </a:p>
        </p:txBody>
      </p:sp>
      <p:pic>
        <p:nvPicPr>
          <p:cNvPr id="5122" name="Picture 2" descr="http://www.naijastories.com/wp-content/uploads/2013/02/Girl-looking-in-mirr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16064"/>
            <a:ext cx="2133600" cy="282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4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a:t>Conversion Disorder </a:t>
            </a:r>
            <a:endParaRPr lang="en-US" dirty="0"/>
          </a:p>
        </p:txBody>
      </p:sp>
      <p:sp>
        <p:nvSpPr>
          <p:cNvPr id="3" name="Content Placeholder 2"/>
          <p:cNvSpPr>
            <a:spLocks noGrp="1"/>
          </p:cNvSpPr>
          <p:nvPr>
            <p:ph sz="quarter" idx="1"/>
          </p:nvPr>
        </p:nvSpPr>
        <p:spPr>
          <a:xfrm>
            <a:off x="457200" y="838200"/>
            <a:ext cx="4343400" cy="3952801"/>
          </a:xfrm>
        </p:spPr>
        <p:txBody>
          <a:bodyPr>
            <a:normAutofit fontScale="85000" lnSpcReduction="20000"/>
          </a:bodyPr>
          <a:lstStyle/>
          <a:p>
            <a:pPr fontAlgn="base"/>
            <a:r>
              <a:rPr lang="en-US" dirty="0" smtClean="0"/>
              <a:t>Individuals </a:t>
            </a:r>
            <a:r>
              <a:rPr lang="en-US" dirty="0"/>
              <a:t>with this disorder have symptoms or difficulties with their senses (e.g. blindness, deafness) or their motor functioning (e.g. Coughing, difficulties swallowing, weakness in a specific area). </a:t>
            </a:r>
            <a:endParaRPr lang="en-US" dirty="0" smtClean="0"/>
          </a:p>
          <a:p>
            <a:pPr fontAlgn="base"/>
            <a:r>
              <a:rPr lang="en-US" dirty="0" smtClean="0"/>
              <a:t>Their </a:t>
            </a:r>
            <a:r>
              <a:rPr lang="en-US" dirty="0"/>
              <a:t>symptoms </a:t>
            </a:r>
            <a:r>
              <a:rPr lang="en-US" dirty="0" smtClean="0"/>
              <a:t>suggest </a:t>
            </a:r>
            <a:r>
              <a:rPr lang="en-US" dirty="0"/>
              <a:t>a biological cause but no such cause can be found. </a:t>
            </a:r>
            <a:endParaRPr lang="en-US" dirty="0" smtClean="0"/>
          </a:p>
          <a:p>
            <a:pPr fontAlgn="base"/>
            <a:r>
              <a:rPr lang="en-US" dirty="0"/>
              <a:t>T</a:t>
            </a:r>
            <a:r>
              <a:rPr lang="en-US" dirty="0" smtClean="0"/>
              <a:t>hey usually experience stress </a:t>
            </a:r>
            <a:r>
              <a:rPr lang="en-US" dirty="0"/>
              <a:t>that is believed to be associated with the development of the disorder. </a:t>
            </a:r>
          </a:p>
        </p:txBody>
      </p:sp>
      <p:pic>
        <p:nvPicPr>
          <p:cNvPr id="4098" name="Picture 2" descr="http://storage.canoe.ca/v1/dynamic_resize/sws_path/suns-prod-images/1337607899327_ORIGINAL.jpg?quality=80&amp;size=65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400692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5105400"/>
            <a:ext cx="3810000" cy="1477328"/>
          </a:xfrm>
          <a:prstGeom prst="rect">
            <a:avLst/>
          </a:prstGeom>
          <a:noFill/>
        </p:spPr>
        <p:txBody>
          <a:bodyPr wrap="square" rtlCol="0">
            <a:spAutoFit/>
          </a:bodyPr>
          <a:lstStyle/>
          <a:p>
            <a:r>
              <a:rPr lang="en-US" dirty="0" smtClean="0"/>
              <a:t>Question: </a:t>
            </a:r>
            <a:r>
              <a:rPr lang="en-US" i="1" dirty="0" smtClean="0"/>
              <a:t>How could this be possible? Can your brain really just shut off your vision because it wants to?</a:t>
            </a:r>
            <a:endParaRPr lang="en-US" dirty="0" smtClean="0"/>
          </a:p>
          <a:p>
            <a:endParaRPr lang="en-US" dirty="0"/>
          </a:p>
        </p:txBody>
      </p:sp>
    </p:spTree>
    <p:extLst>
      <p:ext uri="{BB962C8B-B14F-4D97-AF65-F5344CB8AC3E}">
        <p14:creationId xmlns:p14="http://schemas.microsoft.com/office/powerpoint/2010/main" val="1473236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Factitious Disorders</a:t>
            </a:r>
            <a:r>
              <a:rPr lang="en-US" dirty="0"/>
              <a:t> </a:t>
            </a:r>
            <a:br>
              <a:rPr lang="en-US" dirty="0"/>
            </a:br>
            <a:endParaRPr lang="en-US" dirty="0"/>
          </a:p>
        </p:txBody>
      </p:sp>
      <p:sp>
        <p:nvSpPr>
          <p:cNvPr id="3" name="Content Placeholder 2"/>
          <p:cNvSpPr>
            <a:spLocks noGrp="1"/>
          </p:cNvSpPr>
          <p:nvPr>
            <p:ph sz="quarter" idx="1"/>
          </p:nvPr>
        </p:nvSpPr>
        <p:spPr/>
        <p:txBody>
          <a:bodyPr>
            <a:normAutofit/>
          </a:bodyPr>
          <a:lstStyle/>
          <a:p>
            <a:pPr fontAlgn="base"/>
            <a:r>
              <a:rPr lang="en-US" dirty="0"/>
              <a:t> A </a:t>
            </a:r>
            <a:r>
              <a:rPr lang="en-US" b="1" dirty="0"/>
              <a:t>factitious</a:t>
            </a:r>
            <a:r>
              <a:rPr lang="en-US" dirty="0"/>
              <a:t> </a:t>
            </a:r>
            <a:r>
              <a:rPr lang="en-US" b="1" dirty="0"/>
              <a:t>disorder</a:t>
            </a:r>
            <a:r>
              <a:rPr lang="en-US" dirty="0"/>
              <a:t> is a condition in which a person acts as if they have an illness by deliberately producing, feigning, or exaggerating symptoms.</a:t>
            </a:r>
          </a:p>
          <a:p>
            <a:endParaRPr lang="en-US" dirty="0"/>
          </a:p>
        </p:txBody>
      </p:sp>
      <p:pic>
        <p:nvPicPr>
          <p:cNvPr id="1028" name="Picture 4" descr="http://blog.bongous.com/wp-content/uploads/sick-person-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800"/>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0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Münchausen</a:t>
            </a:r>
            <a:r>
              <a:rPr lang="en-US" b="1" dirty="0"/>
              <a:t> Syndrome</a:t>
            </a:r>
            <a:r>
              <a:rPr lang="en-US" dirty="0"/>
              <a:t> </a:t>
            </a:r>
          </a:p>
        </p:txBody>
      </p:sp>
      <p:sp>
        <p:nvSpPr>
          <p:cNvPr id="3" name="Content Placeholder 2"/>
          <p:cNvSpPr>
            <a:spLocks noGrp="1"/>
          </p:cNvSpPr>
          <p:nvPr>
            <p:ph sz="quarter" idx="1"/>
          </p:nvPr>
        </p:nvSpPr>
        <p:spPr>
          <a:xfrm>
            <a:off x="457200" y="1600200"/>
            <a:ext cx="7467600" cy="3200400"/>
          </a:xfrm>
        </p:spPr>
        <p:txBody>
          <a:bodyPr>
            <a:normAutofit/>
          </a:bodyPr>
          <a:lstStyle/>
          <a:p>
            <a:pPr fontAlgn="base"/>
            <a:r>
              <a:rPr lang="en-US" dirty="0" smtClean="0"/>
              <a:t>The </a:t>
            </a:r>
            <a:r>
              <a:rPr lang="en-US" dirty="0"/>
              <a:t>affected person exaggerates or creates symptoms of illnesses in themselves to gain investigation, treatment, attention, sympathy, and comfort from medical personnel. </a:t>
            </a:r>
            <a:endParaRPr lang="en-US" dirty="0" smtClean="0"/>
          </a:p>
          <a:p>
            <a:pPr fontAlgn="base"/>
            <a:r>
              <a:rPr lang="en-US" dirty="0" smtClean="0"/>
              <a:t>People suffering </a:t>
            </a:r>
            <a:r>
              <a:rPr lang="en-US" dirty="0"/>
              <a:t>from </a:t>
            </a:r>
            <a:r>
              <a:rPr lang="en-US" dirty="0" err="1"/>
              <a:t>Münchausen's</a:t>
            </a:r>
            <a:r>
              <a:rPr lang="en-US" dirty="0"/>
              <a:t> syndrome </a:t>
            </a:r>
            <a:r>
              <a:rPr lang="en-US" dirty="0" smtClean="0"/>
              <a:t>may be </a:t>
            </a:r>
            <a:r>
              <a:rPr lang="en-US" dirty="0"/>
              <a:t>highly knowledgeable </a:t>
            </a:r>
            <a:r>
              <a:rPr lang="en-US" dirty="0" smtClean="0"/>
              <a:t>medicine </a:t>
            </a:r>
            <a:r>
              <a:rPr lang="en-US" dirty="0"/>
              <a:t>and are able to produce symptoms that result in lengthy and costly </a:t>
            </a:r>
            <a:r>
              <a:rPr lang="en-US" dirty="0" smtClean="0"/>
              <a:t>hospitals says and surgery</a:t>
            </a:r>
            <a:r>
              <a:rPr lang="en-US" dirty="0"/>
              <a:t> </a:t>
            </a:r>
          </a:p>
        </p:txBody>
      </p:sp>
      <p:pic>
        <p:nvPicPr>
          <p:cNvPr id="2050" name="Picture 2" descr="http://brainspeedup.files.wordpress.com/2012/01/heart-att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00600"/>
            <a:ext cx="2980267"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029200"/>
            <a:ext cx="2667000" cy="1200329"/>
          </a:xfrm>
          <a:prstGeom prst="rect">
            <a:avLst/>
          </a:prstGeom>
          <a:noFill/>
        </p:spPr>
        <p:txBody>
          <a:bodyPr wrap="square" rtlCol="0">
            <a:spAutoFit/>
          </a:bodyPr>
          <a:lstStyle/>
          <a:p>
            <a:r>
              <a:rPr lang="en-US" dirty="0"/>
              <a:t>Question: </a:t>
            </a:r>
            <a:r>
              <a:rPr lang="en-US" i="1" dirty="0"/>
              <a:t>Why? Why would someone want to do this?</a:t>
            </a:r>
            <a:endParaRPr lang="en-US" dirty="0"/>
          </a:p>
          <a:p>
            <a:endParaRPr lang="en-US" dirty="0"/>
          </a:p>
        </p:txBody>
      </p:sp>
    </p:spTree>
    <p:extLst>
      <p:ext uri="{BB962C8B-B14F-4D97-AF65-F5344CB8AC3E}">
        <p14:creationId xmlns:p14="http://schemas.microsoft.com/office/powerpoint/2010/main" val="182134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Münchausen</a:t>
            </a:r>
            <a:r>
              <a:rPr lang="en-US" b="1" dirty="0"/>
              <a:t> Syndrome</a:t>
            </a:r>
            <a:r>
              <a:rPr lang="en-US" dirty="0"/>
              <a:t> </a:t>
            </a:r>
            <a:r>
              <a:rPr lang="en-US" b="1" dirty="0"/>
              <a:t>by Proxy </a:t>
            </a:r>
            <a:endParaRPr lang="en-US" dirty="0"/>
          </a:p>
        </p:txBody>
      </p:sp>
      <p:sp>
        <p:nvSpPr>
          <p:cNvPr id="3" name="Content Placeholder 2"/>
          <p:cNvSpPr>
            <a:spLocks noGrp="1"/>
          </p:cNvSpPr>
          <p:nvPr>
            <p:ph sz="quarter" idx="1"/>
          </p:nvPr>
        </p:nvSpPr>
        <p:spPr>
          <a:xfrm>
            <a:off x="457200" y="1600200"/>
            <a:ext cx="3733800" cy="2209800"/>
          </a:xfrm>
        </p:spPr>
        <p:txBody>
          <a:bodyPr>
            <a:normAutofit fontScale="85000" lnSpcReduction="10000"/>
          </a:bodyPr>
          <a:lstStyle/>
          <a:p>
            <a:pPr fontAlgn="base"/>
            <a:r>
              <a:rPr lang="en-US" b="1" dirty="0"/>
              <a:t> </a:t>
            </a:r>
            <a:r>
              <a:rPr lang="en-US" dirty="0"/>
              <a:t>The adult ensures that his or her child will experience some medical affliction, therefore compelling the child to suffer treatment for a significant portion of their youth in hospitals.  </a:t>
            </a:r>
          </a:p>
        </p:txBody>
      </p:sp>
      <p:pic>
        <p:nvPicPr>
          <p:cNvPr id="4" name="Picture 2" descr="http://www.autismkey.com/wp-content/uploads/2011/02/child-in-hospital-bed-300x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73330"/>
            <a:ext cx="3923368" cy="2798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4267200"/>
            <a:ext cx="2209800" cy="2031325"/>
          </a:xfrm>
          <a:prstGeom prst="rect">
            <a:avLst/>
          </a:prstGeom>
          <a:noFill/>
        </p:spPr>
        <p:txBody>
          <a:bodyPr wrap="square" rtlCol="0">
            <a:spAutoFit/>
          </a:bodyPr>
          <a:lstStyle/>
          <a:p>
            <a:r>
              <a:rPr lang="en-US" dirty="0" smtClean="0"/>
              <a:t>Question: </a:t>
            </a:r>
            <a:r>
              <a:rPr lang="en-US" i="1" dirty="0" smtClean="0"/>
              <a:t>This is pretty horrible. If you were a doctor, how might you try to catch these situations? </a:t>
            </a:r>
            <a:r>
              <a:rPr lang="en-US" dirty="0" smtClean="0"/>
              <a:t> </a:t>
            </a:r>
          </a:p>
          <a:p>
            <a:endParaRPr lang="en-US" dirty="0"/>
          </a:p>
        </p:txBody>
      </p:sp>
    </p:spTree>
    <p:extLst>
      <p:ext uri="{BB962C8B-B14F-4D97-AF65-F5344CB8AC3E}">
        <p14:creationId xmlns:p14="http://schemas.microsoft.com/office/powerpoint/2010/main" val="317683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Studies</a:t>
            </a:r>
            <a:endParaRPr lang="en-CA" dirty="0"/>
          </a:p>
        </p:txBody>
      </p:sp>
      <p:sp>
        <p:nvSpPr>
          <p:cNvPr id="3" name="Content Placeholder 2"/>
          <p:cNvSpPr>
            <a:spLocks noGrp="1"/>
          </p:cNvSpPr>
          <p:nvPr>
            <p:ph sz="quarter" idx="1"/>
          </p:nvPr>
        </p:nvSpPr>
        <p:spPr/>
        <p:txBody>
          <a:bodyPr>
            <a:normAutofit/>
          </a:bodyPr>
          <a:lstStyle/>
          <a:p>
            <a:pPr marL="0" indent="0">
              <a:buNone/>
            </a:pPr>
            <a:endParaRPr lang="en-CA" dirty="0"/>
          </a:p>
          <a:p>
            <a:r>
              <a:rPr lang="en-CA" dirty="0"/>
              <a:t>1. Mary believes that she has a serious illness. She spends her days on </a:t>
            </a:r>
            <a:r>
              <a:rPr lang="en-CA" dirty="0" err="1"/>
              <a:t>webMD</a:t>
            </a:r>
            <a:r>
              <a:rPr lang="en-CA" dirty="0"/>
              <a:t> doing research on what she thinks she has. The doctor sends her for tests every week but she never seems to have any actual health problems. Eventually, her doctor sends her to a psychiatrist to see if there might a psychological root to her issues. </a:t>
            </a:r>
          </a:p>
          <a:p>
            <a:endParaRPr lang="en-CA" dirty="0" smtClean="0"/>
          </a:p>
          <a:p>
            <a:pPr marL="0" indent="0">
              <a:buNone/>
            </a:pPr>
            <a:endParaRPr lang="en-CA" dirty="0"/>
          </a:p>
          <a:p>
            <a:endParaRPr lang="en-CA" dirty="0"/>
          </a:p>
        </p:txBody>
      </p:sp>
    </p:spTree>
    <p:extLst>
      <p:ext uri="{BB962C8B-B14F-4D97-AF65-F5344CB8AC3E}">
        <p14:creationId xmlns:p14="http://schemas.microsoft.com/office/powerpoint/2010/main" val="105309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Dissociative, Somatoform and Factitious Disorders</a:t>
            </a:r>
          </a:p>
        </p:txBody>
      </p:sp>
      <p:sp>
        <p:nvSpPr>
          <p:cNvPr id="3" name="Content Placeholder 2"/>
          <p:cNvSpPr>
            <a:spLocks noGrp="1"/>
          </p:cNvSpPr>
          <p:nvPr>
            <p:ph sz="quarter" idx="1"/>
          </p:nvPr>
        </p:nvSpPr>
        <p:spPr/>
        <p:txBody>
          <a:bodyPr/>
          <a:lstStyle/>
          <a:p>
            <a:r>
              <a:rPr lang="en-US" dirty="0"/>
              <a:t> The dissociative and somatoform disorders were historically linked with anxiety disorders as forms of neuroses. Anxiety is expressed directly in different forms in the anxiety disorders, but its role in the dissociative and somatoform disorders is inferred.</a:t>
            </a:r>
          </a:p>
        </p:txBody>
      </p:sp>
      <p:pic>
        <p:nvPicPr>
          <p:cNvPr id="14338" name="Picture 2" descr="http://centreforhealthyaging.org/wp-content/uploads/2012/07/causes_panic_attacks_anxiety_atta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3831384" cy="25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2</a:t>
            </a:r>
            <a:r>
              <a:rPr lang="en-CA" dirty="0"/>
              <a:t>. One day Mark walked out of the garage that he was working in. He wandered around the city for hours in a confused state. Then, he got on a bus and left the city. He started a new life in a different city and forgot who he used to be. Eventually, his memories started to come back and he decides to visit a psychiatrist to figure out where these memories are coming from. </a:t>
            </a:r>
          </a:p>
          <a:p>
            <a:endParaRPr lang="en-CA" dirty="0"/>
          </a:p>
        </p:txBody>
      </p:sp>
    </p:spTree>
    <p:extLst>
      <p:ext uri="{BB962C8B-B14F-4D97-AF65-F5344CB8AC3E}">
        <p14:creationId xmlns:p14="http://schemas.microsoft.com/office/powerpoint/2010/main" val="302042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3</a:t>
            </a:r>
            <a:r>
              <a:rPr lang="en-CA" dirty="0"/>
              <a:t>. Jessica shows up at the emergency room each weekend and the doctors have gotten to know her. She claims to have many diseases but there are no diagnosis listed on her medical files. She complains of headaches, shooting pain, and a number of other symptoms. Finally, the doctors decide it would be best to send her to a psychiatrist for diagnosis. </a:t>
            </a:r>
          </a:p>
          <a:p>
            <a:endParaRPr lang="en-CA" dirty="0"/>
          </a:p>
        </p:txBody>
      </p:sp>
    </p:spTree>
    <p:extLst>
      <p:ext uri="{BB962C8B-B14F-4D97-AF65-F5344CB8AC3E}">
        <p14:creationId xmlns:p14="http://schemas.microsoft.com/office/powerpoint/2010/main" val="200067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4</a:t>
            </a:r>
            <a:r>
              <a:rPr lang="en-CA" dirty="0"/>
              <a:t>. Mark first had a pain in his wrist when he was very young. Despite having it tested, no problem is ever found. Mark continues to have the pain for the rest of his life. He decides to visit a psychiatrist. </a:t>
            </a:r>
          </a:p>
          <a:p>
            <a:endParaRPr lang="en-CA" dirty="0"/>
          </a:p>
        </p:txBody>
      </p:sp>
    </p:spTree>
    <p:extLst>
      <p:ext uri="{BB962C8B-B14F-4D97-AF65-F5344CB8AC3E}">
        <p14:creationId xmlns:p14="http://schemas.microsoft.com/office/powerpoint/2010/main" val="13789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5</a:t>
            </a:r>
            <a:r>
              <a:rPr lang="en-CA" dirty="0"/>
              <a:t>. Sarah frequently looses periods of time where she cannot remember what happened to her. Her friends tell her that she seems to change suddenly and act very differently. She decides to visit a psychiatrist to figure out what is going on. </a:t>
            </a:r>
          </a:p>
          <a:p>
            <a:endParaRPr lang="en-CA" dirty="0"/>
          </a:p>
        </p:txBody>
      </p:sp>
    </p:spTree>
    <p:extLst>
      <p:ext uri="{BB962C8B-B14F-4D97-AF65-F5344CB8AC3E}">
        <p14:creationId xmlns:p14="http://schemas.microsoft.com/office/powerpoint/2010/main" val="178657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6</a:t>
            </a:r>
            <a:r>
              <a:rPr lang="en-CA" dirty="0"/>
              <a:t>. Mark repeatedly gets the feeling that somehow things are not real. The feeling comes over him many times a day and he doesn't know what is going on. He will be driving and be overpowered with the feeling. It gets to the point where he can't stand it any more and decides to go to a psychiatrist to possibly get some medication. </a:t>
            </a:r>
          </a:p>
          <a:p>
            <a:endParaRPr lang="en-CA" dirty="0"/>
          </a:p>
        </p:txBody>
      </p:sp>
    </p:spTree>
    <p:extLst>
      <p:ext uri="{BB962C8B-B14F-4D97-AF65-F5344CB8AC3E}">
        <p14:creationId xmlns:p14="http://schemas.microsoft.com/office/powerpoint/2010/main" val="8246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7</a:t>
            </a:r>
            <a:r>
              <a:rPr lang="en-CA" dirty="0"/>
              <a:t>. One day Chris went deaf. He was taken to the hospital but no biological reason for his deafness could be found. After weeks of testing, he was discharged and sent to a psychiatrist. </a:t>
            </a:r>
          </a:p>
          <a:p>
            <a:endParaRPr lang="en-CA" dirty="0"/>
          </a:p>
        </p:txBody>
      </p:sp>
    </p:spTree>
    <p:extLst>
      <p:ext uri="{BB962C8B-B14F-4D97-AF65-F5344CB8AC3E}">
        <p14:creationId xmlns:p14="http://schemas.microsoft.com/office/powerpoint/2010/main" val="402070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r>
              <a:rPr lang="en-CA" dirty="0" smtClean="0"/>
              <a:t>8</a:t>
            </a:r>
            <a:r>
              <a:rPr lang="en-CA" dirty="0"/>
              <a:t>. One day Darcy was standing at a bus stop. An old friend came up to him and shook his hand. Darcy couldn't remember who the person was. All of a sudden Darcy couldn't remember his name or why he had been waiting for the bus. His friend walked him to the hospital where he was taken to the psychiatric wing. </a:t>
            </a:r>
          </a:p>
          <a:p>
            <a:endParaRPr lang="en-CA" dirty="0"/>
          </a:p>
        </p:txBody>
      </p:sp>
    </p:spTree>
    <p:extLst>
      <p:ext uri="{BB962C8B-B14F-4D97-AF65-F5344CB8AC3E}">
        <p14:creationId xmlns:p14="http://schemas.microsoft.com/office/powerpoint/2010/main" val="215511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Disorders</a:t>
            </a:r>
            <a:endParaRPr lang="en-US" dirty="0"/>
          </a:p>
        </p:txBody>
      </p:sp>
      <p:sp>
        <p:nvSpPr>
          <p:cNvPr id="3" name="Content Placeholder 2"/>
          <p:cNvSpPr>
            <a:spLocks noGrp="1"/>
          </p:cNvSpPr>
          <p:nvPr>
            <p:ph sz="quarter" idx="1"/>
          </p:nvPr>
        </p:nvSpPr>
        <p:spPr/>
        <p:txBody>
          <a:bodyPr/>
          <a:lstStyle/>
          <a:p>
            <a:r>
              <a:rPr lang="en-US" dirty="0"/>
              <a:t>Dissociative disorders involve changes or disturbances in identity, memory, or consciousness that affect the ability to maintain an integrated sense of self</a:t>
            </a:r>
          </a:p>
        </p:txBody>
      </p:sp>
      <p:sp>
        <p:nvSpPr>
          <p:cNvPr id="4" name="AutoShape 2" descr="http://acelebrationofwomen.org/wp-content/uploads/2011/02/identit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4" name="Picture 4" descr="http://www.thedynamicturnaround.com/identity%20ma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3409950" cy="287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4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Amnesia</a:t>
            </a:r>
            <a:endParaRPr lang="en-US" dirty="0"/>
          </a:p>
        </p:txBody>
      </p:sp>
      <p:sp>
        <p:nvSpPr>
          <p:cNvPr id="3" name="Content Placeholder 2"/>
          <p:cNvSpPr>
            <a:spLocks noGrp="1"/>
          </p:cNvSpPr>
          <p:nvPr>
            <p:ph sz="quarter" idx="1"/>
          </p:nvPr>
        </p:nvSpPr>
        <p:spPr>
          <a:xfrm>
            <a:off x="457200" y="1600200"/>
            <a:ext cx="7086600" cy="2895600"/>
          </a:xfrm>
        </p:spPr>
        <p:txBody>
          <a:bodyPr>
            <a:normAutofit fontScale="85000" lnSpcReduction="20000"/>
          </a:bodyPr>
          <a:lstStyle/>
          <a:p>
            <a:r>
              <a:rPr lang="en-US" dirty="0"/>
              <a:t>This disorder is characterized by a blocking out of critical personal information, usually of a traumatic or stressful </a:t>
            </a:r>
            <a:r>
              <a:rPr lang="en-US" dirty="0" smtClean="0"/>
              <a:t>nature. </a:t>
            </a:r>
          </a:p>
          <a:p>
            <a:r>
              <a:rPr lang="en-US" i="1" dirty="0"/>
              <a:t>Localized amnesia</a:t>
            </a:r>
            <a:r>
              <a:rPr lang="en-US" dirty="0"/>
              <a:t> is present in an individual who has no memory of specific events that took place, usually traumatic. The loss of memory is localized with a specific window of time. For example, a survivor of a car wreck who has no memory of the experience until two days later is experiencing localized amnesia.  </a:t>
            </a:r>
            <a:r>
              <a:rPr lang="en-US" dirty="0" err="1" smtClean="0"/>
              <a:t>fferent</a:t>
            </a:r>
            <a:r>
              <a:rPr lang="en-US" dirty="0" smtClean="0"/>
              <a:t> </a:t>
            </a:r>
            <a:r>
              <a:rPr lang="en-US" dirty="0"/>
              <a:t>ways that memory can be interrupted.</a:t>
            </a:r>
          </a:p>
        </p:txBody>
      </p:sp>
      <p:pic>
        <p:nvPicPr>
          <p:cNvPr id="16386" name="Picture 2" descr="http://images.sodahead.com/polls/002077745/wreck-53277529622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500282" cy="238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1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Amnesia</a:t>
            </a:r>
            <a:endParaRPr lang="en-US" dirty="0"/>
          </a:p>
        </p:txBody>
      </p:sp>
      <p:sp>
        <p:nvSpPr>
          <p:cNvPr id="3" name="Content Placeholder 2"/>
          <p:cNvSpPr>
            <a:spLocks noGrp="1"/>
          </p:cNvSpPr>
          <p:nvPr>
            <p:ph sz="quarter" idx="1"/>
          </p:nvPr>
        </p:nvSpPr>
        <p:spPr>
          <a:xfrm>
            <a:off x="457200" y="1600200"/>
            <a:ext cx="7467600" cy="2438400"/>
          </a:xfrm>
        </p:spPr>
        <p:txBody>
          <a:bodyPr/>
          <a:lstStyle/>
          <a:p>
            <a:r>
              <a:rPr lang="en-US" i="1" dirty="0"/>
              <a:t>Selective amnesia</a:t>
            </a:r>
            <a:r>
              <a:rPr lang="en-US" dirty="0"/>
              <a:t> happens when a person can recall only small parts of events that took place in a defined period of time. For example, an abuse victim may recall only some parts of the series of events around the abuse</a:t>
            </a:r>
            <a:r>
              <a:rPr lang="en-US" dirty="0" smtClean="0"/>
              <a:t>. They may forget specific people and events. </a:t>
            </a:r>
            <a:endParaRPr lang="en-US" dirty="0"/>
          </a:p>
        </p:txBody>
      </p:sp>
      <p:pic>
        <p:nvPicPr>
          <p:cNvPr id="17410" name="Picture 2" descr="http://ts3.mm.bing.net/th?id=H.5043486744576842&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657600"/>
            <a:ext cx="2371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7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Amnesia</a:t>
            </a:r>
            <a:endParaRPr lang="en-US" dirty="0"/>
          </a:p>
        </p:txBody>
      </p:sp>
      <p:sp>
        <p:nvSpPr>
          <p:cNvPr id="3" name="Content Placeholder 2"/>
          <p:cNvSpPr>
            <a:spLocks noGrp="1"/>
          </p:cNvSpPr>
          <p:nvPr>
            <p:ph sz="quarter" idx="1"/>
          </p:nvPr>
        </p:nvSpPr>
        <p:spPr>
          <a:xfrm>
            <a:off x="457200" y="1600200"/>
            <a:ext cx="7467600" cy="1600200"/>
          </a:xfrm>
        </p:spPr>
        <p:txBody>
          <a:bodyPr/>
          <a:lstStyle/>
          <a:p>
            <a:r>
              <a:rPr lang="en-US" i="1" dirty="0"/>
              <a:t>Generalized amnesia</a:t>
            </a:r>
            <a:r>
              <a:rPr lang="en-US" dirty="0"/>
              <a:t> is diagnosed when a person's amnesia encompasses his or her entire life.  </a:t>
            </a:r>
          </a:p>
          <a:p>
            <a:endParaRPr lang="en-US" dirty="0"/>
          </a:p>
        </p:txBody>
      </p:sp>
      <p:sp>
        <p:nvSpPr>
          <p:cNvPr id="4" name="TextBox 3"/>
          <p:cNvSpPr txBox="1"/>
          <p:nvPr/>
        </p:nvSpPr>
        <p:spPr>
          <a:xfrm>
            <a:off x="609600" y="3126662"/>
            <a:ext cx="4002781" cy="923330"/>
          </a:xfrm>
          <a:prstGeom prst="rect">
            <a:avLst/>
          </a:prstGeom>
          <a:noFill/>
        </p:spPr>
        <p:txBody>
          <a:bodyPr wrap="square" rtlCol="0">
            <a:spAutoFit/>
          </a:bodyPr>
          <a:lstStyle/>
          <a:p>
            <a:r>
              <a:rPr lang="en-US" dirty="0" smtClean="0"/>
              <a:t>Question: </a:t>
            </a:r>
            <a:r>
              <a:rPr lang="en-US" i="1" dirty="0" smtClean="0"/>
              <a:t>Why do you think that our brain blocks out traumatic information? What is the purpose? </a:t>
            </a:r>
            <a:endParaRPr lang="en-US" dirty="0"/>
          </a:p>
        </p:txBody>
      </p:sp>
      <p:pic>
        <p:nvPicPr>
          <p:cNvPr id="18434" name="Picture 2" descr="http://www.minddisorders.com/photos/dissociative-amnesia-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381" y="2621242"/>
            <a:ext cx="4000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30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Fugue</a:t>
            </a:r>
            <a:r>
              <a:rPr lang="en-US" dirty="0"/>
              <a:t> </a:t>
            </a:r>
          </a:p>
        </p:txBody>
      </p:sp>
      <p:sp>
        <p:nvSpPr>
          <p:cNvPr id="3" name="Content Placeholder 2"/>
          <p:cNvSpPr>
            <a:spLocks noGrp="1"/>
          </p:cNvSpPr>
          <p:nvPr>
            <p:ph sz="quarter" idx="1"/>
          </p:nvPr>
        </p:nvSpPr>
        <p:spPr>
          <a:xfrm>
            <a:off x="457200" y="1600200"/>
            <a:ext cx="3733800" cy="5410200"/>
          </a:xfrm>
        </p:spPr>
        <p:txBody>
          <a:bodyPr>
            <a:normAutofit fontScale="77500" lnSpcReduction="20000"/>
          </a:bodyPr>
          <a:lstStyle/>
          <a:p>
            <a:pPr fontAlgn="base"/>
            <a:r>
              <a:rPr lang="en-US" dirty="0" smtClean="0"/>
              <a:t>It is </a:t>
            </a:r>
            <a:r>
              <a:rPr lang="en-US" dirty="0"/>
              <a:t>a rare disorder. An individual with dissociative fugue suddenly and unexpectedly takes physical leave of his or her surroundings and sets off on a journey of some kind. These journeys can last hours, or even several days or months. </a:t>
            </a:r>
            <a:endParaRPr lang="en-US" dirty="0" smtClean="0"/>
          </a:p>
          <a:p>
            <a:pPr fontAlgn="base"/>
            <a:r>
              <a:rPr lang="en-US" dirty="0" smtClean="0"/>
              <a:t>Individuals </a:t>
            </a:r>
            <a:r>
              <a:rPr lang="en-US" dirty="0"/>
              <a:t>experiencing a dissociative fugue have traveled over thousands of miles. An individual in a fugue state is unaware of or confused about his identity, and in some cases will assume a new </a:t>
            </a:r>
            <a:r>
              <a:rPr lang="en-US" dirty="0" smtClean="0"/>
              <a:t>identity</a:t>
            </a:r>
            <a:endParaRPr lang="en-US" dirty="0"/>
          </a:p>
          <a:p>
            <a:pPr marL="0" indent="0" fontAlgn="base">
              <a:buNone/>
            </a:pPr>
            <a:endParaRPr lang="en-US" dirty="0"/>
          </a:p>
          <a:p>
            <a:pPr fontAlgn="base"/>
            <a:r>
              <a:rPr lang="en-US" sz="1600" dirty="0"/>
              <a:t>Question: </a:t>
            </a:r>
            <a:r>
              <a:rPr lang="en-US" sz="1600" i="1" dirty="0"/>
              <a:t>Why do you think that people travel when they are in a Dissociative Fugue? What is the purpose?</a:t>
            </a:r>
            <a:r>
              <a:rPr lang="en-US" sz="1600" dirty="0"/>
              <a:t> </a:t>
            </a:r>
          </a:p>
          <a:p>
            <a:endParaRPr lang="en-US" dirty="0"/>
          </a:p>
        </p:txBody>
      </p:sp>
      <p:pic>
        <p:nvPicPr>
          <p:cNvPr id="12290" name="Picture 2" descr="http://wizzley.com/static/uploads/en/module/image/2012/03/17/2012-03-17_03-46-26_555.622x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3434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Identity Disorder </a:t>
            </a:r>
            <a:r>
              <a:rPr lang="en-US" b="1" dirty="0" smtClean="0"/>
              <a:t>(DID )</a:t>
            </a:r>
            <a:endParaRPr lang="en-US" dirty="0"/>
          </a:p>
        </p:txBody>
      </p:sp>
      <p:sp>
        <p:nvSpPr>
          <p:cNvPr id="3" name="Content Placeholder 2"/>
          <p:cNvSpPr>
            <a:spLocks noGrp="1"/>
          </p:cNvSpPr>
          <p:nvPr>
            <p:ph sz="quarter" idx="1"/>
          </p:nvPr>
        </p:nvSpPr>
        <p:spPr>
          <a:xfrm>
            <a:off x="457200" y="1600200"/>
            <a:ext cx="7467600" cy="3124200"/>
          </a:xfrm>
        </p:spPr>
        <p:txBody>
          <a:bodyPr/>
          <a:lstStyle/>
          <a:p>
            <a:pPr fontAlgn="base"/>
            <a:r>
              <a:rPr lang="en-US" dirty="0" smtClean="0"/>
              <a:t>It has </a:t>
            </a:r>
            <a:r>
              <a:rPr lang="en-US" dirty="0"/>
              <a:t>been known as multiple personality disorder, </a:t>
            </a:r>
            <a:r>
              <a:rPr lang="en-US" dirty="0" smtClean="0"/>
              <a:t>and is </a:t>
            </a:r>
            <a:r>
              <a:rPr lang="en-US" dirty="0"/>
              <a:t>the most famous of the dissociative disorders. An individual suffering from DID has more than one distinct identity or personality state that surfaces in the individual on a recurring basis. This disorder is also marked by differences in memory which vary with the individual's </a:t>
            </a:r>
            <a:r>
              <a:rPr lang="en-US" i="1" dirty="0"/>
              <a:t>alters</a:t>
            </a:r>
            <a:r>
              <a:rPr lang="en-US" dirty="0"/>
              <a:t>, or other personalities. </a:t>
            </a:r>
          </a:p>
          <a:p>
            <a:pPr fontAlgn="base"/>
            <a:endParaRPr lang="en-US" dirty="0"/>
          </a:p>
          <a:p>
            <a:pPr marL="0" indent="0">
              <a:buNone/>
            </a:pPr>
            <a:endParaRPr lang="en-US" dirty="0"/>
          </a:p>
        </p:txBody>
      </p:sp>
      <p:sp>
        <p:nvSpPr>
          <p:cNvPr id="4" name="TextBox 3"/>
          <p:cNvSpPr txBox="1"/>
          <p:nvPr/>
        </p:nvSpPr>
        <p:spPr>
          <a:xfrm>
            <a:off x="685800" y="5029200"/>
            <a:ext cx="4038600" cy="1200329"/>
          </a:xfrm>
          <a:prstGeom prst="rect">
            <a:avLst/>
          </a:prstGeom>
          <a:noFill/>
        </p:spPr>
        <p:txBody>
          <a:bodyPr wrap="square" rtlCol="0">
            <a:spAutoFit/>
          </a:bodyPr>
          <a:lstStyle/>
          <a:p>
            <a:r>
              <a:rPr lang="en-US" dirty="0" smtClean="0"/>
              <a:t>Question: </a:t>
            </a:r>
            <a:r>
              <a:rPr lang="en-US" i="1" dirty="0" smtClean="0"/>
              <a:t>Do you think that this disorder is "real"? Are there really multiple people in there?</a:t>
            </a:r>
            <a:endParaRPr lang="en-US" dirty="0" smtClean="0"/>
          </a:p>
          <a:p>
            <a:endParaRPr lang="en-US" dirty="0"/>
          </a:p>
        </p:txBody>
      </p:sp>
      <p:pic>
        <p:nvPicPr>
          <p:cNvPr id="10242" name="Picture 2" descr="http://ts2.mm.bing.net/th?id=H.4823739098792333&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76864"/>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4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Dissociative Identity Disorder (DID )</a:t>
            </a:r>
            <a:endParaRPr lang="en-US" dirty="0"/>
          </a:p>
        </p:txBody>
      </p:sp>
      <p:sp>
        <p:nvSpPr>
          <p:cNvPr id="3" name="Content Placeholder 2"/>
          <p:cNvSpPr>
            <a:spLocks noGrp="1"/>
          </p:cNvSpPr>
          <p:nvPr>
            <p:ph sz="quarter" idx="1"/>
          </p:nvPr>
        </p:nvSpPr>
        <p:spPr>
          <a:xfrm>
            <a:off x="457200" y="1600200"/>
            <a:ext cx="3352800" cy="4876800"/>
          </a:xfrm>
        </p:spPr>
        <p:txBody>
          <a:bodyPr>
            <a:normAutofit fontScale="92500" lnSpcReduction="20000"/>
          </a:bodyPr>
          <a:lstStyle/>
          <a:p>
            <a:r>
              <a:rPr lang="en-US" dirty="0" smtClean="0"/>
              <a:t>DID has been linked to childhood abuse in many cases. </a:t>
            </a:r>
          </a:p>
          <a:p>
            <a:r>
              <a:rPr lang="en-US" dirty="0" smtClean="0"/>
              <a:t>A common factor is children learning to “leave” their bodies</a:t>
            </a:r>
          </a:p>
          <a:p>
            <a:r>
              <a:rPr lang="en-US" dirty="0" smtClean="0"/>
              <a:t>Alters do not share memories. One alter will not know what has been happening when they surface. </a:t>
            </a:r>
          </a:p>
          <a:p>
            <a:r>
              <a:rPr lang="en-US" dirty="0" smtClean="0"/>
              <a:t>Different alters seem to surface in stressful situations in an attempt to deal with them. </a:t>
            </a:r>
            <a:endParaRPr lang="en-US" dirty="0"/>
          </a:p>
        </p:txBody>
      </p:sp>
      <p:pic>
        <p:nvPicPr>
          <p:cNvPr id="11266" name="Picture 2" descr="http://1.bp.blogspot.com/-jsuAlLwb2I0/TcLy4BQ8iDI/AAAAAAAAANs/d_2PVB53XpU/s1600/georg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600200"/>
            <a:ext cx="41904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31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103</TotalTime>
  <Words>1160</Words>
  <Application>Microsoft Macintosh PowerPoint</Application>
  <PresentationFormat>On-screen Show (4:3)</PresentationFormat>
  <Paragraphs>68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Dissociative, Somatoform and Factitious Disorders </vt:lpstr>
      <vt:lpstr>Dissociative, Somatoform and Factitious Disorders</vt:lpstr>
      <vt:lpstr>Dissociative Disorders</vt:lpstr>
      <vt:lpstr>Dissociative Amnesia</vt:lpstr>
      <vt:lpstr>Dissociative Amnesia</vt:lpstr>
      <vt:lpstr>Dissociative Amnesia</vt:lpstr>
      <vt:lpstr>Dissociative Fugue </vt:lpstr>
      <vt:lpstr>Dissociative Identity Disorder (DID )</vt:lpstr>
      <vt:lpstr>Dissociative Identity Disorder (DID )</vt:lpstr>
      <vt:lpstr>Depersonalization Disorder </vt:lpstr>
      <vt:lpstr>Depersonalization Disorder</vt:lpstr>
      <vt:lpstr>Somatoform Disorders   </vt:lpstr>
      <vt:lpstr>Hypochondriasis </vt:lpstr>
      <vt:lpstr>Body Dysmorphic Disorder </vt:lpstr>
      <vt:lpstr>Conversion Disorder </vt:lpstr>
      <vt:lpstr>Factitious Disorders  </vt:lpstr>
      <vt:lpstr>Münchausen Syndrome </vt:lpstr>
      <vt:lpstr>Münchausen Syndrome by Proxy </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Dissociative, Somatoform and Factitious Disorders </dc:title>
  <dc:creator>Owner</dc:creator>
  <cp:lastModifiedBy>SD37</cp:lastModifiedBy>
  <cp:revision>9</cp:revision>
  <cp:lastPrinted>2014-04-03T15:43:07Z</cp:lastPrinted>
  <dcterms:created xsi:type="dcterms:W3CDTF">2013-10-28T04:11:48Z</dcterms:created>
  <dcterms:modified xsi:type="dcterms:W3CDTF">2017-01-17T18:17:49Z</dcterms:modified>
</cp:coreProperties>
</file>