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70" r:id="rId12"/>
    <p:sldId id="268" r:id="rId13"/>
    <p:sldId id="28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F29283-5A08-4E1D-A7E6-21FA6B77C686}" type="datetimeFigureOut">
              <a:rPr lang="en-US" smtClean="0"/>
              <a:t>2016-01-04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B65EF0-0D6B-4ACA-977C-DDED9AF430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315200" cy="762000"/>
          </a:xfrm>
        </p:spPr>
        <p:txBody>
          <a:bodyPr/>
          <a:lstStyle/>
          <a:p>
            <a:r>
              <a:rPr lang="en-US" dirty="0" smtClean="0"/>
              <a:t>Behaviorism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afflictor.com/wp-content/uploads/2012/06/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4989791" cy="388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44196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true? Are we really the product</a:t>
            </a:r>
          </a:p>
          <a:p>
            <a:r>
              <a:rPr lang="en-US" dirty="0" smtClean="0"/>
              <a:t>Of a lifetime of training?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Time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37620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267200" y="1991406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57326"/>
            <a:ext cx="22288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4114413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5914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611880" y="2108284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0" y="1632176"/>
            <a:ext cx="22288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5" y="381597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lus 7"/>
          <p:cNvSpPr/>
          <p:nvPr/>
        </p:nvSpPr>
        <p:spPr>
          <a:xfrm>
            <a:off x="1354453" y="2656114"/>
            <a:ext cx="609600" cy="11903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4114413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23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038600" y="990600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"/>
            <a:ext cx="22288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76500" y="4189452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52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Kids who often get strep throat, after much swabbing of their throat, begin to gag as soon as they see the doctor with the swab.</a:t>
            </a:r>
          </a:p>
          <a:p>
            <a:r>
              <a:rPr lang="en-US" dirty="0">
                <a:latin typeface="Tahoma" charset="0"/>
              </a:rPr>
              <a:t>Hearing a teacher, roommate, boyfriend/girlfriend say to you,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latin typeface="Tahoma" charset="0"/>
              </a:rPr>
              <a:t>We need to talk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>
                <a:latin typeface="Tahoma" charset="0"/>
              </a:rPr>
              <a:t>. Upon hearing this phrase your stomach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latin typeface="Tahoma" charset="0"/>
              </a:rPr>
              <a:t>flutters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>
                <a:latin typeface="Tahoma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1972733"/>
          </a:xfrm>
        </p:spPr>
        <p:txBody>
          <a:bodyPr/>
          <a:lstStyle/>
          <a:p>
            <a:r>
              <a:rPr lang="en-US" dirty="0" smtClean="0"/>
              <a:t>Is credited for discovering </a:t>
            </a:r>
            <a:r>
              <a:rPr lang="en-US" b="1" dirty="0" smtClean="0"/>
              <a:t>Operant Conditioning</a:t>
            </a:r>
          </a:p>
          <a:p>
            <a:r>
              <a:rPr lang="en-US" dirty="0" smtClean="0"/>
              <a:t>One of the leaders of Behaviorism.</a:t>
            </a:r>
          </a:p>
          <a:p>
            <a:r>
              <a:rPr lang="en-US" dirty="0" smtClean="0"/>
              <a:t>Also know for inventing the “</a:t>
            </a:r>
            <a:r>
              <a:rPr lang="en-US" b="1" dirty="0" smtClean="0"/>
              <a:t>Skinner Box</a:t>
            </a:r>
            <a:r>
              <a:rPr lang="en-US" dirty="0" smtClean="0"/>
              <a:t>” where rats and pigeons pressed levers for food.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B.F. Skinner</a:t>
            </a:r>
            <a:endParaRPr lang="en-US" dirty="0"/>
          </a:p>
        </p:txBody>
      </p:sp>
      <p:pic>
        <p:nvPicPr>
          <p:cNvPr id="7170" name="Picture 2" descr="http://ts4.mm.bing.net/th?id=H.4969308399339247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22" y="3383280"/>
            <a:ext cx="3555478" cy="289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hyfiles.org/wp-content/uploads/2011/02/1skinnerbox_aircri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35" y="3352800"/>
            <a:ext cx="2734945" cy="263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6139934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 daughter in a Skinner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2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7408333" cy="1219200"/>
          </a:xfrm>
        </p:spPr>
        <p:txBody>
          <a:bodyPr/>
          <a:lstStyle/>
          <a:p>
            <a:r>
              <a:rPr lang="en-US" b="1" dirty="0"/>
              <a:t>Operant conditioning </a:t>
            </a:r>
            <a:r>
              <a:rPr lang="en-US" dirty="0" smtClean="0"/>
              <a:t>is </a:t>
            </a:r>
            <a:r>
              <a:rPr lang="en-US" dirty="0"/>
              <a:t>a method of learning that occurs through rewards and punishments for behavior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429000"/>
            <a:ext cx="7086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</a:t>
            </a:r>
            <a:r>
              <a:rPr lang="en-US" sz="2800" b="1" dirty="0" smtClean="0"/>
              <a:t>Operant Conditioning </a:t>
            </a:r>
            <a:r>
              <a:rPr lang="en-US" sz="2800" dirty="0" smtClean="0"/>
              <a:t>we take a spontaneous voluntary behavior and try to modify it. </a:t>
            </a:r>
          </a:p>
          <a:p>
            <a:r>
              <a:rPr lang="en-US" sz="2800" dirty="0" smtClean="0"/>
              <a:t>We can </a:t>
            </a:r>
            <a:r>
              <a:rPr lang="en-US" sz="2800" b="1" dirty="0" smtClean="0"/>
              <a:t>Reinforce</a:t>
            </a:r>
            <a:r>
              <a:rPr lang="en-US" sz="2800" dirty="0" smtClean="0"/>
              <a:t> it to increase the behavior</a:t>
            </a:r>
          </a:p>
          <a:p>
            <a:r>
              <a:rPr lang="en-US" sz="2800" dirty="0" smtClean="0"/>
              <a:t>We can </a:t>
            </a:r>
            <a:r>
              <a:rPr lang="en-US" sz="2800" b="1" dirty="0" smtClean="0"/>
              <a:t>Punish</a:t>
            </a:r>
            <a:r>
              <a:rPr lang="en-US" sz="2800" dirty="0" smtClean="0"/>
              <a:t> it to decrease the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17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Reinforcement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4400" y="2887765"/>
            <a:ext cx="3406351" cy="2293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they do give money we can use </a:t>
            </a:r>
            <a:r>
              <a:rPr lang="en-US" b="1" dirty="0" smtClean="0"/>
              <a:t>Positive Reinforcement </a:t>
            </a:r>
            <a:r>
              <a:rPr lang="en-US" dirty="0" smtClean="0"/>
              <a:t>= Add something good to increase the behavior.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39640" y="594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could we positively reinforce the behavior when they give us money? </a:t>
            </a:r>
            <a:endParaRPr lang="en-US" dirty="0"/>
          </a:p>
        </p:txBody>
      </p:sp>
      <p:pic>
        <p:nvPicPr>
          <p:cNvPr id="8194" name="Picture 2" descr="http://ts4.mm.bing.net/th?id=H.496569633512119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4149725" cy="27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0" y="14478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say we wanted to modify the behaviors of our parents. In particular, we want them to give us money.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69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00600" y="2675467"/>
            <a:ext cx="3479800" cy="3450696"/>
          </a:xfrm>
        </p:spPr>
        <p:txBody>
          <a:bodyPr/>
          <a:lstStyle/>
          <a:p>
            <a:r>
              <a:rPr lang="en-US" dirty="0"/>
              <a:t>When they do give money we </a:t>
            </a:r>
            <a:r>
              <a:rPr lang="en-US" dirty="0" smtClean="0"/>
              <a:t>could also use </a:t>
            </a:r>
            <a:r>
              <a:rPr lang="en-US" b="1" dirty="0" smtClean="0"/>
              <a:t>Negative Reinforcement </a:t>
            </a:r>
            <a:r>
              <a:rPr lang="en-US" dirty="0" smtClean="0"/>
              <a:t>= Remove something Bad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Reinforcement</a:t>
            </a:r>
            <a:endParaRPr lang="en-US" dirty="0"/>
          </a:p>
        </p:txBody>
      </p:sp>
      <p:pic>
        <p:nvPicPr>
          <p:cNvPr id="4" name="Picture 2" descr="http://ts4.mm.bing.net/th?id=H.496569633512119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4149725" cy="27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6925" y="5715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could we negatively reinforce the behavior when they give us money?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0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8200" y="2675467"/>
            <a:ext cx="3632200" cy="16679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they do not give money we could use </a:t>
            </a:r>
            <a:r>
              <a:rPr lang="en-US" b="1" dirty="0" smtClean="0"/>
              <a:t>Positive Punishment </a:t>
            </a:r>
            <a:r>
              <a:rPr lang="en-US" dirty="0" smtClean="0"/>
              <a:t>= We add something bad to decrease the behavior.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Punishment</a:t>
            </a:r>
            <a:endParaRPr lang="en-US" dirty="0"/>
          </a:p>
        </p:txBody>
      </p:sp>
      <p:pic>
        <p:nvPicPr>
          <p:cNvPr id="9218" name="Picture 2" descr="http://www.quickanded.com/wordpress/wp-content/uploads/2012/02/EmptyWal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348868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6925" y="510093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could we  positively punish the behavior when they give do not give us money?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82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Punishment</a:t>
            </a:r>
            <a:endParaRPr lang="en-US" dirty="0"/>
          </a:p>
        </p:txBody>
      </p:sp>
      <p:pic>
        <p:nvPicPr>
          <p:cNvPr id="4" name="Picture 2" descr="http://www.quickanded.com/wordpress/wp-content/uploads/2012/02/EmptyWal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348868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48200" y="2675467"/>
            <a:ext cx="3632200" cy="16679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they do not give money we could also use </a:t>
            </a:r>
            <a:r>
              <a:rPr lang="en-US" b="1" dirty="0" smtClean="0"/>
              <a:t>Negative Punishment </a:t>
            </a:r>
            <a:r>
              <a:rPr lang="en-US" dirty="0" smtClean="0"/>
              <a:t>= We take away something good.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06925" y="510093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could we  negatively punish the behavior when they give do not give us money?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2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2890" y="2057400"/>
            <a:ext cx="39370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"Give me a dozen healthy infants, well-formed, and my own specified world to bring them up in and I'll guarantee to take any one at random and train him to become any type of specialist I might select -- doctor, lawyer, artist, merchant-chief and, yes, even beggar-man and thief” – Albert Watson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5143024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true? Are we really the product</a:t>
            </a:r>
          </a:p>
          <a:p>
            <a:r>
              <a:rPr lang="en-US" dirty="0" smtClean="0"/>
              <a:t>Of a lifetime of training? </a:t>
            </a:r>
            <a:endParaRPr lang="en-US" dirty="0"/>
          </a:p>
        </p:txBody>
      </p:sp>
      <p:pic>
        <p:nvPicPr>
          <p:cNvPr id="5122" name="Picture 2" descr="http://samanthamenzies.com/home/wp-content/uploads/2012/03/12-bab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888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1600" y="1219200"/>
            <a:ext cx="3064933" cy="4038600"/>
          </a:xfrm>
        </p:spPr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smtClean="0"/>
              <a:t>Albert </a:t>
            </a:r>
            <a:r>
              <a:rPr lang="en-US" b="1" dirty="0" smtClean="0"/>
              <a:t>Bandura </a:t>
            </a:r>
            <a:r>
              <a:rPr lang="en-US" dirty="0" smtClean="0"/>
              <a:t>believed that Classical and Operant Conditioning could not account for all learning. </a:t>
            </a:r>
          </a:p>
          <a:p>
            <a:r>
              <a:rPr lang="en-US" dirty="0" smtClean="0"/>
              <a:t>He argued that most of our behaviors are learned by watching other people.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</a:t>
            </a:r>
            <a:endParaRPr lang="en-US" dirty="0"/>
          </a:p>
        </p:txBody>
      </p:sp>
      <p:pic>
        <p:nvPicPr>
          <p:cNvPr id="11266" name="Picture 2" descr="http://b.vimeocdn.com/ts/109/601/109601497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114800" cy="306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2500" y="51726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the </a:t>
            </a:r>
            <a:r>
              <a:rPr lang="en-US" dirty="0" err="1" smtClean="0"/>
              <a:t>Bobo</a:t>
            </a:r>
            <a:r>
              <a:rPr lang="en-US" dirty="0" smtClean="0"/>
              <a:t> Doll experiment tell us about how children learn?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78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08333" cy="982133"/>
          </a:xfrm>
        </p:spPr>
        <p:txBody>
          <a:bodyPr/>
          <a:lstStyle/>
          <a:p>
            <a:r>
              <a:rPr lang="en-US" dirty="0" smtClean="0"/>
              <a:t>This process of learning through observation is called </a:t>
            </a:r>
            <a:r>
              <a:rPr lang="en-US" b="1" dirty="0" smtClean="0"/>
              <a:t>modeling </a:t>
            </a:r>
            <a:r>
              <a:rPr lang="en-US" dirty="0" smtClean="0"/>
              <a:t>in psychology. It contains four steps: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718256"/>
            <a:ext cx="358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Attention</a:t>
            </a:r>
            <a:r>
              <a:rPr lang="en-US" sz="2400" b="1" dirty="0" smtClean="0"/>
              <a:t>: </a:t>
            </a:r>
            <a:r>
              <a:rPr lang="en-US" sz="2400" dirty="0" smtClean="0"/>
              <a:t>In </a:t>
            </a:r>
            <a:r>
              <a:rPr lang="en-US" sz="2400" dirty="0"/>
              <a:t>order to learn, you need to be paying </a:t>
            </a:r>
            <a:r>
              <a:rPr lang="en-US" sz="2400" dirty="0" smtClean="0"/>
              <a:t>attention</a:t>
            </a:r>
          </a:p>
          <a:p>
            <a:r>
              <a:rPr lang="en-US" sz="2400" b="1" dirty="0"/>
              <a:t>Retention</a:t>
            </a:r>
            <a:r>
              <a:rPr lang="en-US" sz="2400" b="1" dirty="0" smtClean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ability to store </a:t>
            </a:r>
            <a:r>
              <a:rPr lang="en-US" sz="2400" dirty="0" smtClean="0"/>
              <a:t>the information</a:t>
            </a:r>
          </a:p>
          <a:p>
            <a:r>
              <a:rPr lang="en-US" sz="2400" b="1" dirty="0"/>
              <a:t>Reproduction</a:t>
            </a:r>
            <a:r>
              <a:rPr lang="en-US" sz="2400" b="1" dirty="0" smtClean="0"/>
              <a:t>: </a:t>
            </a:r>
            <a:r>
              <a:rPr lang="en-US" sz="2400" dirty="0"/>
              <a:t>A</a:t>
            </a:r>
            <a:r>
              <a:rPr lang="en-US" sz="2400" dirty="0" smtClean="0"/>
              <a:t>ctually performing </a:t>
            </a:r>
            <a:r>
              <a:rPr lang="en-US" sz="2400" dirty="0"/>
              <a:t>the behavior you observed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Motivation: </a:t>
            </a:r>
            <a:r>
              <a:rPr lang="en-US" sz="2400" dirty="0" smtClean="0"/>
              <a:t>You must be motivated to reproduce the behavior</a:t>
            </a:r>
            <a:endParaRPr lang="en-US" sz="2400" dirty="0"/>
          </a:p>
        </p:txBody>
      </p:sp>
      <p:pic>
        <p:nvPicPr>
          <p:cNvPr id="13314" name="Picture 2" descr="http://ts2.mm.bing.net/th?id=H.5022776450090925&amp;w=142&amp;h=146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03016"/>
            <a:ext cx="2971800" cy="305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5758531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would the concept of modeling apply to how children dress and modern beauty pageants?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7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115733"/>
          </a:xfrm>
        </p:spPr>
        <p:txBody>
          <a:bodyPr/>
          <a:lstStyle/>
          <a:p>
            <a:r>
              <a:rPr lang="en-US" dirty="0" smtClean="0"/>
              <a:t>While Psychology has moved on from hardcore behaviorism it is still an important aspect of modern psychology</a:t>
            </a:r>
          </a:p>
          <a:p>
            <a:r>
              <a:rPr lang="en-US" dirty="0" smtClean="0"/>
              <a:t>The concepts of behaviorism are still valid and are used in modern research and types of therapies. </a:t>
            </a:r>
          </a:p>
          <a:p>
            <a:r>
              <a:rPr lang="en-US" dirty="0" smtClean="0"/>
              <a:t>The behavioral revolution led psychology into the modern scientific era.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6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7408333" cy="227753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Behavioral Revolution </a:t>
            </a:r>
            <a:r>
              <a:rPr lang="en-US" dirty="0" smtClean="0"/>
              <a:t>occurred because psychologist began to reject Freudian Psychology.</a:t>
            </a:r>
          </a:p>
          <a:p>
            <a:r>
              <a:rPr lang="en-US" dirty="0" smtClean="0"/>
              <a:t> Many psychologist began to feel that Freud's emphasis on </a:t>
            </a:r>
            <a:r>
              <a:rPr lang="en-US" b="1" dirty="0" smtClean="0"/>
              <a:t>childhood, internal conflicts and sex</a:t>
            </a:r>
            <a:r>
              <a:rPr lang="en-US" dirty="0" smtClean="0"/>
              <a:t> was untestable and therefore not science.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Rejecting Freud</a:t>
            </a:r>
            <a:endParaRPr lang="en-US" dirty="0"/>
          </a:p>
        </p:txBody>
      </p:sp>
      <p:pic>
        <p:nvPicPr>
          <p:cNvPr id="1026" name="Picture 2" descr="http://cast.thirdage.com/files/styles/article/public/originals/psychiat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630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595884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think? Is Freudian Psychology science?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8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91535"/>
            <a:ext cx="7408333" cy="212513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Behaviorists, the mind is a </a:t>
            </a:r>
            <a:r>
              <a:rPr lang="en-US" b="1" dirty="0" smtClean="0"/>
              <a:t>black box</a:t>
            </a:r>
            <a:r>
              <a:rPr lang="en-US" dirty="0" smtClean="0"/>
              <a:t>; we cannot ever really see what is going on in someone’s mind. </a:t>
            </a:r>
          </a:p>
          <a:p>
            <a:r>
              <a:rPr lang="en-US" dirty="0" smtClean="0"/>
              <a:t>Therefore, the only thing that psychology should consider is </a:t>
            </a:r>
            <a:r>
              <a:rPr lang="en-US" b="1" dirty="0" smtClean="0"/>
              <a:t>human behavior</a:t>
            </a:r>
            <a:r>
              <a:rPr lang="en-US" dirty="0" smtClean="0"/>
              <a:t>, not emotions and feelings.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Box</a:t>
            </a:r>
            <a:endParaRPr lang="en-US" dirty="0"/>
          </a:p>
        </p:txBody>
      </p:sp>
      <p:pic>
        <p:nvPicPr>
          <p:cNvPr id="3074" name="Picture 2" descr="http://blog.capinc.com/wp-content/uploads/2012/12/bla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40" y="1200785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64990" y="5638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advances in modern medicine have allowed us glimpses inside the black box?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3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34662"/>
            <a:ext cx="4765033" cy="4166138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first behaviorists, Ivan Pavlov created the concept of </a:t>
            </a:r>
            <a:r>
              <a:rPr lang="en-US" b="1" dirty="0" smtClean="0"/>
              <a:t>Classical Conditioning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 trained dogs to associated the sound of a bell with receiving food. </a:t>
            </a:r>
          </a:p>
          <a:p>
            <a:r>
              <a:rPr lang="en-US" dirty="0" smtClean="0"/>
              <a:t>He measured their salivation as a conditioned response to the bell.</a:t>
            </a:r>
          </a:p>
          <a:p>
            <a:r>
              <a:rPr lang="en-US" dirty="0" smtClean="0"/>
              <a:t>This is generally called a </a:t>
            </a:r>
            <a:r>
              <a:rPr lang="en-US" b="1" dirty="0" err="1" smtClean="0"/>
              <a:t>Pavlovian</a:t>
            </a:r>
            <a:r>
              <a:rPr lang="en-US" b="1" dirty="0" smtClean="0"/>
              <a:t> Response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Ivan Pavlov</a:t>
            </a:r>
            <a:endParaRPr lang="en-US" dirty="0"/>
          </a:p>
        </p:txBody>
      </p:sp>
      <p:pic>
        <p:nvPicPr>
          <p:cNvPr id="4098" name="Picture 2" descr="http://www.psywww.com/intropsych/ch05_conditioning/05pavlovs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720" y="2057400"/>
            <a:ext cx="3962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83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Conditioning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060972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Verdana"/>
              </a:rPr>
              <a:t> Discovered by Russian physiologist </a:t>
            </a:r>
            <a:r>
              <a:rPr lang="en-US" b="1" i="0" dirty="0" smtClean="0">
                <a:effectLst/>
                <a:latin typeface="Verdana"/>
              </a:rPr>
              <a:t>Ivan Pavlov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Verdana"/>
              </a:rPr>
              <a:t>, classical conditioning is a learning process that occurs through associations between an 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Verdana"/>
              </a:rPr>
              <a:t>environmental stimulus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Verdana"/>
              </a:rPr>
              <a:t>(bell) and a 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Verdana"/>
              </a:rPr>
              <a:t>naturally occurring stimulus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Verdana"/>
              </a:rPr>
              <a:t> (salivation).</a:t>
            </a:r>
            <a:endParaRPr lang="en-US" dirty="0"/>
          </a:p>
        </p:txBody>
      </p:sp>
      <p:pic>
        <p:nvPicPr>
          <p:cNvPr id="6146" name="Picture 2" descr="http://emubeadstravellingtheworld.files.wordpress.com/2013/04/tumblr-pavlovs-d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0" y="1691640"/>
            <a:ext cx="4450079" cy="445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61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a naturally occurring relationship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3" y="2743200"/>
            <a:ext cx="2590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962400" y="2819400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4595336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dog naturally salivates when it see the food.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75" y="4995148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3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neutral stimulus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" y="1270194"/>
            <a:ext cx="1589314" cy="120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708" y="1590357"/>
            <a:ext cx="2590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042160" y="1899920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5" y="3274523"/>
            <a:ext cx="1047750" cy="177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us 6"/>
          <p:cNvSpPr/>
          <p:nvPr/>
        </p:nvSpPr>
        <p:spPr>
          <a:xfrm>
            <a:off x="801460" y="2224230"/>
            <a:ext cx="609600" cy="11903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38400" y="3517561"/>
            <a:ext cx="5812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Pair the food with the bell and Repeat, Repeat, Repeat. The dog learns to associate the bell with food.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50720" y="47244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the original stimulus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54" y="1799111"/>
            <a:ext cx="2590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2362200" y="2108674"/>
            <a:ext cx="1219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44436"/>
            <a:ext cx="1047750" cy="177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90600" y="382317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we just ring the bell. And what is this? The dog is salivating without the food being there!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1080" y="45720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above: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Stimulus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Neutral Stimulus </a:t>
            </a:r>
          </a:p>
          <a:p>
            <a:pPr marL="342900" indent="-342900">
              <a:buAutoNum type="alphaUcPeriod"/>
            </a:pPr>
            <a:r>
              <a:rPr lang="en-US" dirty="0" smtClean="0"/>
              <a:t>Unconditioned Response</a:t>
            </a:r>
          </a:p>
          <a:p>
            <a:pPr marL="342900" indent="-342900">
              <a:buAutoNum type="alphaUcPeriod"/>
            </a:pPr>
            <a:r>
              <a:rPr lang="en-US" dirty="0" smtClean="0"/>
              <a:t>Conditioned Response.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08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899</Words>
  <Application>Microsoft Macintosh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Behaviorism Review</vt:lpstr>
      <vt:lpstr>Behaviorism</vt:lpstr>
      <vt:lpstr>Rejecting Freud</vt:lpstr>
      <vt:lpstr>The Black Box</vt:lpstr>
      <vt:lpstr>Ivan Pavlov</vt:lpstr>
      <vt:lpstr>Classical Conditioning</vt:lpstr>
      <vt:lpstr>Take a naturally occurring relationship</vt:lpstr>
      <vt:lpstr>Add a neutral stimulus</vt:lpstr>
      <vt:lpstr>Remove the original stimulus</vt:lpstr>
      <vt:lpstr>One More Time</vt:lpstr>
      <vt:lpstr>PowerPoint Presentation</vt:lpstr>
      <vt:lpstr>PowerPoint Presentation</vt:lpstr>
      <vt:lpstr>Common examples</vt:lpstr>
      <vt:lpstr>B.F. Skinner</vt:lpstr>
      <vt:lpstr>Operant Conditioning</vt:lpstr>
      <vt:lpstr>Positive Reinforcement</vt:lpstr>
      <vt:lpstr>Negative Reinforcement</vt:lpstr>
      <vt:lpstr>Positive Punishment</vt:lpstr>
      <vt:lpstr>Negative Punishment</vt:lpstr>
      <vt:lpstr>Social Learning</vt:lpstr>
      <vt:lpstr>Modeling</vt:lpstr>
      <vt:lpstr>The Modern Era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Behaviorism Review</dc:title>
  <dc:creator>Owner</dc:creator>
  <cp:lastModifiedBy>SD37</cp:lastModifiedBy>
  <cp:revision>10</cp:revision>
  <dcterms:created xsi:type="dcterms:W3CDTF">2013-10-30T04:55:52Z</dcterms:created>
  <dcterms:modified xsi:type="dcterms:W3CDTF">2016-01-04T17:08:00Z</dcterms:modified>
</cp:coreProperties>
</file>