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8" r:id="rId2"/>
    <p:sldId id="259" r:id="rId3"/>
    <p:sldId id="263" r:id="rId4"/>
    <p:sldId id="268" r:id="rId5"/>
    <p:sldId id="260" r:id="rId6"/>
    <p:sldId id="261" r:id="rId7"/>
    <p:sldId id="264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6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76400" y="1981200"/>
            <a:ext cx="701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A3D009C-46B3-45BF-9F05-AC3D9669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65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6E8BEF-543E-4C80-82AA-BBB8ADDB6D31}" type="datetimeFigureOut">
              <a:rPr lang="en-US" smtClean="0"/>
              <a:t>2017-01-03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7F63897-A3B9-4B1D-8648-64DC353F3B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343400"/>
            <a:ext cx="86868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Herculanum"/>
                <a:ea typeface="Arial Unicode MS" pitchFamily="34" charset="-128"/>
                <a:cs typeface="Herculanum"/>
              </a:rPr>
              <a:t>Anxiety</a:t>
            </a:r>
            <a:r>
              <a:rPr lang="en-US" sz="8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8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8000" b="1" dirty="0" smtClean="0">
                <a:solidFill>
                  <a:srgbClr val="C00000"/>
                </a:solidFill>
                <a:latin typeface="Herculanum"/>
                <a:ea typeface="Arial Unicode MS" pitchFamily="34" charset="-128"/>
                <a:cs typeface="Herculanum"/>
              </a:rPr>
              <a:t>Disorders</a:t>
            </a:r>
            <a:endParaRPr lang="en-US" sz="8000" b="1" dirty="0">
              <a:solidFill>
                <a:srgbClr val="C00000"/>
              </a:solidFill>
              <a:latin typeface="Herculanum"/>
              <a:ea typeface="Arial Unicode MS" pitchFamily="34" charset="-128"/>
              <a:cs typeface="Herculan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67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2475"/>
      </p:ext>
    </p:extLst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P</a:t>
            </a:r>
            <a:r>
              <a:rPr lang="en-US" dirty="0" smtClean="0">
                <a:latin typeface="Arial Rounded MT Bold" pitchFamily="34" charset="0"/>
              </a:rPr>
              <a:t>OST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T</a:t>
            </a:r>
            <a:r>
              <a:rPr lang="en-US" dirty="0" smtClean="0">
                <a:latin typeface="Arial Rounded MT Bold" pitchFamily="34" charset="0"/>
              </a:rPr>
              <a:t>RAUMATIC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</a:rPr>
              <a:t>TRESS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</a:t>
            </a:r>
            <a:r>
              <a:rPr lang="en-US" dirty="0" smtClean="0">
                <a:latin typeface="Arial Rounded MT Bold" pitchFamily="34" charset="0"/>
              </a:rPr>
              <a:t>ISORDER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PTSD first identified during Vietnam conflict.</a:t>
            </a:r>
          </a:p>
          <a:p>
            <a:r>
              <a:rPr lang="en-US" b="1" dirty="0" smtClean="0">
                <a:latin typeface="Calibri" pitchFamily="34" charset="0"/>
              </a:rPr>
              <a:t>Symptoms include: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Nightmares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Persistent fear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Troubling memories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Flashbacks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8" name="Picture 4" descr="C:\Documents and Settings\kimv\Local Settings\Temporary Internet Files\Content.IE5\KHKN0VKV\MCj041043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095531" cy="3703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5038130"/>
            <a:ext cx="386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Aside from war, what other traumatic </a:t>
            </a:r>
          </a:p>
          <a:p>
            <a:r>
              <a:rPr lang="en-CA" dirty="0" smtClean="0"/>
              <a:t>Experience might lead someone toward </a:t>
            </a:r>
          </a:p>
          <a:p>
            <a:r>
              <a:rPr lang="en-CA" dirty="0" smtClean="0"/>
              <a:t>Having PTSD?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987922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/>
              <a:t>The negative consequences of bad experiences can produce increased anxiety and other symptoms for many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PTSD is caused by an overload of stress in the brain.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3780496"/>
            <a:ext cx="3091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can we help people returning from</a:t>
            </a:r>
          </a:p>
          <a:p>
            <a:r>
              <a:rPr lang="en-CA" dirty="0" smtClean="0"/>
              <a:t>War to deal with their issues? </a:t>
            </a:r>
            <a:endParaRPr lang="en-CA" dirty="0"/>
          </a:p>
        </p:txBody>
      </p:sp>
      <p:pic>
        <p:nvPicPr>
          <p:cNvPr id="3074" name="Picture 2" descr="http://www.dawgfoundation.com/wp-content/uploads/2014/05/ptsdsoldi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4800600" cy="36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31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Major Symptoms of Anxiety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Nervous habits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Muscle tension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Feeling on edge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Restlessness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Difficulty concentrating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Irritability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Sleep disturbance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4202004" cy="359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0779927"/>
      </p:ext>
    </p:extLst>
  </p:cSld>
  <p:clrMapOvr>
    <a:masterClrMapping/>
  </p:clrMapOvr>
  <p:transition xmlns:p14="http://schemas.microsoft.com/office/powerpoint/2010/main" spd="slow">
    <p:wheel spokes="8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Every person experiences anxiety (big tests, school projects, work environment, relationship problems, etc.); anxiety disorders differ from these feelings in that anxiety begins to take control and </a:t>
            </a:r>
            <a:r>
              <a:rPr lang="en-US" sz="2400" b="1" dirty="0"/>
              <a:t>dominate life.</a:t>
            </a:r>
          </a:p>
          <a:p>
            <a:pPr>
              <a:lnSpc>
                <a:spcPct val="90000"/>
              </a:lnSpc>
            </a:pPr>
            <a:r>
              <a:rPr lang="en-US" dirty="0"/>
              <a:t>There are </a:t>
            </a:r>
            <a:r>
              <a:rPr lang="en-US" dirty="0" smtClean="0"/>
              <a:t>three major types </a:t>
            </a:r>
            <a:r>
              <a:rPr lang="en-US" dirty="0"/>
              <a:t>of anxiety </a:t>
            </a:r>
            <a:r>
              <a:rPr lang="en-US" dirty="0" smtClean="0"/>
              <a:t>disorders (that we will be looking at): ,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Phobic Disorders, </a:t>
            </a:r>
            <a:endParaRPr lang="en-US" sz="24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Obsessive-Compulsive Disorder (OCD)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P</a:t>
            </a:r>
            <a:r>
              <a:rPr lang="en-US" sz="2400" dirty="0" smtClean="0"/>
              <a:t>ost-Traumatic </a:t>
            </a:r>
            <a:r>
              <a:rPr lang="en-US" sz="2400" dirty="0"/>
              <a:t>S</a:t>
            </a:r>
            <a:r>
              <a:rPr lang="en-US" sz="2400" dirty="0" smtClean="0"/>
              <a:t>tress </a:t>
            </a:r>
            <a:r>
              <a:rPr lang="en-US" sz="2400" dirty="0"/>
              <a:t>D</a:t>
            </a:r>
            <a:r>
              <a:rPr lang="en-US" sz="2400" dirty="0" smtClean="0"/>
              <a:t>isorder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Heredity</a:t>
            </a:r>
            <a:r>
              <a:rPr lang="en-US" dirty="0"/>
              <a:t> – some of us inherit a predisposition, or likelihood, for developing anxiety disorders</a:t>
            </a:r>
            <a:r>
              <a:rPr lang="en-US" dirty="0" smtClean="0"/>
              <a:t>. </a:t>
            </a:r>
            <a:r>
              <a:rPr lang="en-US" dirty="0"/>
              <a:t>The specific fear is not inherited, but the predisposition to be fearful is.</a:t>
            </a:r>
          </a:p>
          <a:p>
            <a:r>
              <a:rPr lang="en-US" i="1" dirty="0"/>
              <a:t>Brain Function</a:t>
            </a:r>
            <a:r>
              <a:rPr lang="en-US" dirty="0"/>
              <a:t> – brain-scanning techniques show that people with anxiety disorders have brains that literally function differently from those of people who do </a:t>
            </a:r>
            <a:r>
              <a:rPr lang="en-US" dirty="0" smtClean="0"/>
              <a:t>not</a:t>
            </a:r>
          </a:p>
          <a:p>
            <a:r>
              <a:rPr lang="en-US" i="1" dirty="0"/>
              <a:t>Evolution</a:t>
            </a:r>
            <a:r>
              <a:rPr lang="en-US" dirty="0"/>
              <a:t> – we are likely to fear situations that posed danger to the earliest humans. Anxiety disorders may be a malfunctioning of this mechanism. </a:t>
            </a:r>
          </a:p>
          <a:p>
            <a:r>
              <a:rPr lang="en-US" i="1" dirty="0"/>
              <a:t>Conditioning</a:t>
            </a:r>
            <a:r>
              <a:rPr lang="en-US" dirty="0"/>
              <a:t> – Anxieties may be learned either by observation or through experience.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Phobic Disorders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524000"/>
            <a:ext cx="77724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More than just a fear!</a:t>
            </a:r>
          </a:p>
          <a:p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Person becomes disabled and overwhelmed in the presence of certain objects or situations.</a:t>
            </a:r>
          </a:p>
          <a:p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Must be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disruptive</a:t>
            </a: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irrational</a:t>
            </a:r>
            <a:r>
              <a:rPr lang="en-US" sz="3200" b="1" dirty="0" smtClean="0">
                <a:latin typeface="Calibri" pitchFamily="34" charset="0"/>
                <a:cs typeface="Arial" pitchFamily="34" charset="0"/>
              </a:rPr>
              <a:t> to be considered a phobia.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429000"/>
            <a:ext cx="3429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would having an unreasonable fear of </a:t>
            </a:r>
          </a:p>
          <a:p>
            <a:r>
              <a:rPr lang="en-US" dirty="0" smtClean="0"/>
              <a:t>Needles be disruptive to a person’s life?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77154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Three Categories 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of Phobias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114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</a:rPr>
              <a:t>Social Phobia</a:t>
            </a:r>
          </a:p>
          <a:p>
            <a:pPr lvl="1"/>
            <a:r>
              <a:rPr lang="en-US" sz="2400" b="1" dirty="0" smtClean="0">
                <a:latin typeface="Calibri" pitchFamily="34" charset="0"/>
              </a:rPr>
              <a:t>Fear in social situations</a:t>
            </a:r>
          </a:p>
          <a:p>
            <a:pPr lvl="1"/>
            <a:r>
              <a:rPr lang="en-US" sz="2400" b="1" dirty="0" smtClean="0">
                <a:latin typeface="Calibri" pitchFamily="34" charset="0"/>
              </a:rPr>
              <a:t>Extreme difficulty speaking in public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Calibri" pitchFamily="34" charset="0"/>
              </a:rPr>
              <a:t>Simple Phobia</a:t>
            </a:r>
          </a:p>
          <a:p>
            <a:pPr lvl="1"/>
            <a:r>
              <a:rPr lang="en-US" sz="2400" b="1" dirty="0" smtClean="0">
                <a:latin typeface="Calibri" pitchFamily="34" charset="0"/>
              </a:rPr>
              <a:t>Fear of a particular object or situation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Agoraphobia</a:t>
            </a:r>
          </a:p>
          <a:p>
            <a:pPr lvl="1"/>
            <a:r>
              <a:rPr lang="en-US" sz="2400" b="1" dirty="0" smtClean="0">
                <a:latin typeface="Calibri" pitchFamily="34" charset="0"/>
              </a:rPr>
              <a:t>Fear of situations the person views as difficult to escape if panic begins to build up</a:t>
            </a:r>
          </a:p>
          <a:p>
            <a:pPr lvl="1"/>
            <a:r>
              <a:rPr lang="en-US" sz="2400" b="1" dirty="0" smtClean="0">
                <a:latin typeface="Calibri" pitchFamily="34" charset="0"/>
              </a:rPr>
              <a:t>May end up being “trapped” in their own 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6216134"/>
            <a:ext cx="436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 you have an irrational fear of something?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38404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63867"/>
      </p:ext>
    </p:extLst>
  </p:cSld>
  <p:clrMapOvr>
    <a:masterClrMapping/>
  </p:clrMapOvr>
  <p:transition xmlns:p14="http://schemas.microsoft.com/office/powerpoint/2010/main" spd="slow">
    <p:diamond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44" name="Group 17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9616829"/>
              </p:ext>
            </p:extLst>
          </p:nvPr>
        </p:nvGraphicFramePr>
        <p:xfrm>
          <a:off x="1143000" y="762000"/>
          <a:ext cx="7010400" cy="5669279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78200"/>
                <a:gridCol w="3632200"/>
              </a:tblGrid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Phobia of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hematophobia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nyctophobia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Darkness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claustrophobia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Enclosed Space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spermophobia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Germs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acrophobia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Heights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ophidiophobia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Snakes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arachnophobia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Spiders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spheksophobia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Wasps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aerophobia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ommatophobia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sciophobia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Shadows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phagophobia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Swallowing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8401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O</a:t>
            </a:r>
            <a:r>
              <a:rPr lang="en-US" dirty="0" smtClean="0">
                <a:latin typeface="Arial Rounded MT Bold" pitchFamily="34" charset="0"/>
              </a:rPr>
              <a:t>BSESSIVE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C</a:t>
            </a:r>
            <a:r>
              <a:rPr lang="en-US" dirty="0" smtClean="0">
                <a:latin typeface="Arial Rounded MT Bold" pitchFamily="34" charset="0"/>
              </a:rPr>
              <a:t>OMPULSIVE </a:t>
            </a: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</a:t>
            </a:r>
            <a:r>
              <a:rPr lang="en-US" dirty="0" smtClean="0">
                <a:latin typeface="Arial Rounded MT Bold" pitchFamily="34" charset="0"/>
              </a:rPr>
              <a:t>ISORDER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Obsession = </a:t>
            </a:r>
            <a:r>
              <a:rPr lang="en-US" dirty="0" smtClean="0">
                <a:latin typeface="Calibri" pitchFamily="34" charset="0"/>
              </a:rPr>
              <a:t>thoughts that intrude into a person’s mind repeatedly (usually negative)</a:t>
            </a:r>
          </a:p>
          <a:p>
            <a:r>
              <a:rPr lang="en-US" b="1" dirty="0" smtClean="0">
                <a:latin typeface="Calibri" pitchFamily="34" charset="0"/>
              </a:rPr>
              <a:t>Compulsion = </a:t>
            </a:r>
            <a:r>
              <a:rPr lang="en-US" dirty="0" smtClean="0">
                <a:latin typeface="Calibri" pitchFamily="34" charset="0"/>
              </a:rPr>
              <a:t>repetitive actions (checking and rechecking, required steps to follow, hand washing, counting)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Someone with obsessive thoughts may feel compelled to complete a ritualized behavior in order to reduce feelings of anxiety</a:t>
            </a:r>
            <a:r>
              <a:rPr lang="en-US" b="1" smtClean="0">
                <a:solidFill>
                  <a:srgbClr val="C00000"/>
                </a:solidFill>
                <a:latin typeface="Calibri" pitchFamily="34" charset="0"/>
              </a:rPr>
              <a:t>. 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482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Do you have a compulsion? How do you feel if you</a:t>
            </a:r>
          </a:p>
          <a:p>
            <a:r>
              <a:rPr lang="en-CA" dirty="0"/>
              <a:t>d</a:t>
            </a:r>
            <a:r>
              <a:rPr lang="en-CA" dirty="0" smtClean="0"/>
              <a:t>on’t enact it? </a:t>
            </a:r>
            <a:endParaRPr lang="en-CA" dirty="0"/>
          </a:p>
        </p:txBody>
      </p:sp>
      <p:pic>
        <p:nvPicPr>
          <p:cNvPr id="2050" name="Picture 2" descr="http://www.cleanhandscampaign.org/images/thumb_qu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50377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Compulsions and Obsessions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556313" cy="4144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i="1" dirty="0"/>
              <a:t>Most common obsessions are: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Concern with dirt, germs, or toxins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Something terrible happening (fire, death, illness)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Symmetry, order, or exactness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Excessive hand washing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i="1" dirty="0"/>
              <a:t>Most common compulsions are: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Excessive hand washing, bathing, tooth brushing, or grooming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Repeating rituals (in/out of a door, up/down from a chair)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en-US" dirty="0"/>
              <a:t>Checking doors, locks, appliances, car brake, homework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4470773"/>
            <a:ext cx="17171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558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100</TotalTime>
  <Words>561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Anxiety  Disorders</vt:lpstr>
      <vt:lpstr>Major Symptoms of Anxiety</vt:lpstr>
      <vt:lpstr>Anxiety</vt:lpstr>
      <vt:lpstr>Causes of Anxiety Disorders</vt:lpstr>
      <vt:lpstr>Phobic Disorders</vt:lpstr>
      <vt:lpstr>Three Categories   of Phobias</vt:lpstr>
      <vt:lpstr>PowerPoint Presentation</vt:lpstr>
      <vt:lpstr>OBSESSIVE COMPULSIVE DISORDER</vt:lpstr>
      <vt:lpstr>Compulsions and Obsessions</vt:lpstr>
      <vt:lpstr>POST TRAUMATIC STRESS DISORDER</vt:lpstr>
      <vt:lpstr>PTSD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Disorders</dc:title>
  <dc:creator>Windows User</dc:creator>
  <cp:lastModifiedBy>SD37</cp:lastModifiedBy>
  <cp:revision>9</cp:revision>
  <dcterms:created xsi:type="dcterms:W3CDTF">2012-11-28T00:07:20Z</dcterms:created>
  <dcterms:modified xsi:type="dcterms:W3CDTF">2017-01-03T18:12:33Z</dcterms:modified>
</cp:coreProperties>
</file>